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58"/>
  </p:notesMasterIdLst>
  <p:handoutMasterIdLst>
    <p:handoutMasterId r:id="rId59"/>
  </p:handoutMasterIdLst>
  <p:sldIdLst>
    <p:sldId id="393" r:id="rId2"/>
    <p:sldId id="456" r:id="rId3"/>
    <p:sldId id="490" r:id="rId4"/>
    <p:sldId id="466" r:id="rId5"/>
    <p:sldId id="467" r:id="rId6"/>
    <p:sldId id="457" r:id="rId7"/>
    <p:sldId id="492" r:id="rId8"/>
    <p:sldId id="458" r:id="rId9"/>
    <p:sldId id="459" r:id="rId10"/>
    <p:sldId id="469" r:id="rId11"/>
    <p:sldId id="468" r:id="rId12"/>
    <p:sldId id="470" r:id="rId13"/>
    <p:sldId id="478" r:id="rId14"/>
    <p:sldId id="481" r:id="rId15"/>
    <p:sldId id="491" r:id="rId16"/>
    <p:sldId id="473" r:id="rId17"/>
    <p:sldId id="472" r:id="rId18"/>
    <p:sldId id="479" r:id="rId19"/>
    <p:sldId id="471" r:id="rId20"/>
    <p:sldId id="460" r:id="rId21"/>
    <p:sldId id="461" r:id="rId22"/>
    <p:sldId id="462" r:id="rId23"/>
    <p:sldId id="474" r:id="rId24"/>
    <p:sldId id="464" r:id="rId25"/>
    <p:sldId id="465" r:id="rId26"/>
    <p:sldId id="475" r:id="rId27"/>
    <p:sldId id="398" r:id="rId28"/>
    <p:sldId id="399" r:id="rId29"/>
    <p:sldId id="440" r:id="rId30"/>
    <p:sldId id="431" r:id="rId31"/>
    <p:sldId id="400" r:id="rId32"/>
    <p:sldId id="401" r:id="rId33"/>
    <p:sldId id="404" r:id="rId34"/>
    <p:sldId id="405" r:id="rId35"/>
    <p:sldId id="407" r:id="rId36"/>
    <p:sldId id="410" r:id="rId37"/>
    <p:sldId id="409" r:id="rId38"/>
    <p:sldId id="411" r:id="rId39"/>
    <p:sldId id="412" r:id="rId40"/>
    <p:sldId id="416" r:id="rId41"/>
    <p:sldId id="451" r:id="rId42"/>
    <p:sldId id="420" r:id="rId43"/>
    <p:sldId id="415" r:id="rId44"/>
    <p:sldId id="450" r:id="rId45"/>
    <p:sldId id="417" r:id="rId46"/>
    <p:sldId id="442" r:id="rId47"/>
    <p:sldId id="489" r:id="rId48"/>
    <p:sldId id="476" r:id="rId49"/>
    <p:sldId id="487" r:id="rId50"/>
    <p:sldId id="488" r:id="rId51"/>
    <p:sldId id="485" r:id="rId52"/>
    <p:sldId id="482" r:id="rId53"/>
    <p:sldId id="493" r:id="rId54"/>
    <p:sldId id="483" r:id="rId55"/>
    <p:sldId id="477" r:id="rId56"/>
    <p:sldId id="486" r:id="rId57"/>
  </p:sldIdLst>
  <p:sldSz cx="12188825" cy="6858000"/>
  <p:notesSz cx="7010400" cy="92964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p15:clr>
            <a:srgbClr val="A4A3A4"/>
          </p15:clr>
        </p15:guide>
        <p15:guide id="2" pos="401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737"/>
    <a:srgbClr val="A62323"/>
    <a:srgbClr val="27282C"/>
    <a:srgbClr val="76B6FF"/>
    <a:srgbClr val="FFFF66"/>
    <a:srgbClr val="272830"/>
    <a:srgbClr val="1A1A1A"/>
    <a:srgbClr val="727272"/>
    <a:srgbClr val="C7DDEB"/>
    <a:srgbClr val="0064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2" autoAdjust="0"/>
    <p:restoredTop sz="83782" autoAdjust="0"/>
  </p:normalViewPr>
  <p:slideViewPr>
    <p:cSldViewPr>
      <p:cViewPr varScale="1">
        <p:scale>
          <a:sx n="96" d="100"/>
          <a:sy n="96" d="100"/>
        </p:scale>
        <p:origin x="1432" y="168"/>
      </p:cViewPr>
      <p:guideLst>
        <p:guide orient="horz" pos="1104"/>
        <p:guide pos="4010"/>
      </p:guideLst>
    </p:cSldViewPr>
  </p:slideViewPr>
  <p:outlineViewPr>
    <p:cViewPr>
      <p:scale>
        <a:sx n="33" d="100"/>
        <a:sy n="33" d="100"/>
      </p:scale>
      <p:origin x="0" y="3259"/>
    </p:cViewPr>
  </p:outlineViewPr>
  <p:notesTextViewPr>
    <p:cViewPr>
      <p:scale>
        <a:sx n="100" d="100"/>
        <a:sy n="100" d="100"/>
      </p:scale>
      <p:origin x="0" y="0"/>
    </p:cViewPr>
  </p:notesTextViewPr>
  <p:sorterViewPr>
    <p:cViewPr>
      <p:scale>
        <a:sx n="124" d="100"/>
        <a:sy n="124" d="100"/>
      </p:scale>
      <p:origin x="0" y="400"/>
    </p:cViewPr>
  </p:sorterViewPr>
  <p:notesViewPr>
    <p:cSldViewPr snapToGrid="0">
      <p:cViewPr varScale="1">
        <p:scale>
          <a:sx n="73" d="100"/>
          <a:sy n="73" d="100"/>
        </p:scale>
        <p:origin x="-2851"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61" cy="465140"/>
          </a:xfrm>
          <a:prstGeom prst="rect">
            <a:avLst/>
          </a:prstGeom>
        </p:spPr>
        <p:txBody>
          <a:bodyPr vert="horz" lIns="92226" tIns="46113" rIns="92226" bIns="46113" rtlCol="0"/>
          <a:lstStyle>
            <a:lvl1pPr algn="l">
              <a:defRPr sz="1200"/>
            </a:lvl1pPr>
          </a:lstStyle>
          <a:p>
            <a:endParaRPr lang="en-US" dirty="0">
              <a:latin typeface="Tahoma"/>
            </a:endParaRPr>
          </a:p>
        </p:txBody>
      </p:sp>
      <p:sp>
        <p:nvSpPr>
          <p:cNvPr id="3" name="Date Placeholder 2"/>
          <p:cNvSpPr>
            <a:spLocks noGrp="1"/>
          </p:cNvSpPr>
          <p:nvPr>
            <p:ph type="dt" sz="quarter" idx="1"/>
          </p:nvPr>
        </p:nvSpPr>
        <p:spPr>
          <a:xfrm>
            <a:off x="3970634" y="1"/>
            <a:ext cx="3038161" cy="465140"/>
          </a:xfrm>
          <a:prstGeom prst="rect">
            <a:avLst/>
          </a:prstGeom>
        </p:spPr>
        <p:txBody>
          <a:bodyPr vert="horz" lIns="92226" tIns="46113" rIns="92226" bIns="46113" rtlCol="0"/>
          <a:lstStyle>
            <a:lvl1pPr algn="r">
              <a:defRPr sz="1200"/>
            </a:lvl1pPr>
          </a:lstStyle>
          <a:p>
            <a:fld id="{6D6DEC17-6CC2-504B-8C8B-022A0B88263C}" type="datetimeFigureOut">
              <a:rPr lang="en-US" smtClean="0">
                <a:latin typeface="Tahoma"/>
              </a:rPr>
              <a:t>1/30/24</a:t>
            </a:fld>
            <a:endParaRPr lang="en-US" dirty="0">
              <a:latin typeface="Tahoma"/>
            </a:endParaRPr>
          </a:p>
        </p:txBody>
      </p:sp>
      <p:sp>
        <p:nvSpPr>
          <p:cNvPr id="4" name="Footer Placeholder 3"/>
          <p:cNvSpPr>
            <a:spLocks noGrp="1"/>
          </p:cNvSpPr>
          <p:nvPr>
            <p:ph type="ftr" sz="quarter" idx="2"/>
          </p:nvPr>
        </p:nvSpPr>
        <p:spPr>
          <a:xfrm>
            <a:off x="0" y="8829662"/>
            <a:ext cx="3038161" cy="465140"/>
          </a:xfrm>
          <a:prstGeom prst="rect">
            <a:avLst/>
          </a:prstGeom>
        </p:spPr>
        <p:txBody>
          <a:bodyPr vert="horz" lIns="92226" tIns="46113" rIns="92226" bIns="46113" rtlCol="0" anchor="b"/>
          <a:lstStyle>
            <a:lvl1pPr algn="l">
              <a:defRPr sz="1200"/>
            </a:lvl1pPr>
          </a:lstStyle>
          <a:p>
            <a:endParaRPr lang="en-US" dirty="0">
              <a:latin typeface="Tahoma"/>
            </a:endParaRPr>
          </a:p>
        </p:txBody>
      </p:sp>
      <p:sp>
        <p:nvSpPr>
          <p:cNvPr id="5" name="Slide Number Placeholder 4"/>
          <p:cNvSpPr>
            <a:spLocks noGrp="1"/>
          </p:cNvSpPr>
          <p:nvPr>
            <p:ph type="sldNum" sz="quarter" idx="3"/>
          </p:nvPr>
        </p:nvSpPr>
        <p:spPr>
          <a:xfrm>
            <a:off x="3970634" y="8829662"/>
            <a:ext cx="3038161" cy="465140"/>
          </a:xfrm>
          <a:prstGeom prst="rect">
            <a:avLst/>
          </a:prstGeom>
        </p:spPr>
        <p:txBody>
          <a:bodyPr vert="horz" lIns="92226" tIns="46113" rIns="92226" bIns="46113" rtlCol="0" anchor="b"/>
          <a:lstStyle>
            <a:lvl1pPr algn="r">
              <a:defRPr sz="1200"/>
            </a:lvl1pPr>
          </a:lstStyle>
          <a:p>
            <a:fld id="{722D122E-B046-5645-BCB4-51F61628BEC7}" type="slidenum">
              <a:rPr lang="en-US" smtClean="0">
                <a:latin typeface="Tahoma"/>
              </a:rPr>
              <a:t>‹#›</a:t>
            </a:fld>
            <a:endParaRPr lang="en-US" dirty="0">
              <a:latin typeface="Tahoma"/>
            </a:endParaRPr>
          </a:p>
        </p:txBody>
      </p:sp>
    </p:spTree>
    <p:extLst>
      <p:ext uri="{BB962C8B-B14F-4D97-AF65-F5344CB8AC3E}">
        <p14:creationId xmlns:p14="http://schemas.microsoft.com/office/powerpoint/2010/main" val="1408489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6" tIns="46588" rIns="93176" bIns="46588" rtlCol="0"/>
          <a:lstStyle>
            <a:lvl1pPr algn="l">
              <a:defRPr sz="1000">
                <a:latin typeface="Tahoma"/>
              </a:defRPr>
            </a:lvl1pPr>
          </a:lstStyle>
          <a:p>
            <a:endParaRPr lang="en-US" dirty="0"/>
          </a:p>
        </p:txBody>
      </p:sp>
      <p:sp>
        <p:nvSpPr>
          <p:cNvPr id="3" name="Date Placeholder 2"/>
          <p:cNvSpPr>
            <a:spLocks noGrp="1"/>
          </p:cNvSpPr>
          <p:nvPr>
            <p:ph type="dt" idx="1"/>
          </p:nvPr>
        </p:nvSpPr>
        <p:spPr>
          <a:xfrm>
            <a:off x="3970937" y="1"/>
            <a:ext cx="3037840" cy="464820"/>
          </a:xfrm>
          <a:prstGeom prst="rect">
            <a:avLst/>
          </a:prstGeom>
        </p:spPr>
        <p:txBody>
          <a:bodyPr vert="horz" lIns="93176" tIns="46588" rIns="93176" bIns="46588" rtlCol="0"/>
          <a:lstStyle>
            <a:lvl1pPr algn="r">
              <a:defRPr sz="1000">
                <a:latin typeface="Tahoma"/>
              </a:defRPr>
            </a:lvl1pPr>
          </a:lstStyle>
          <a:p>
            <a:fld id="{94BD8BE7-2CEE-4CB9-9ABE-658F4AD66801}" type="datetimeFigureOut">
              <a:rPr lang="en-US" smtClean="0"/>
              <a:pPr/>
              <a:t>1/30/24</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6" tIns="46588" rIns="93176" bIns="46588" rtlCol="0" anchor="ctr"/>
          <a:lstStyle/>
          <a:p>
            <a:endParaRPr lang="en-US" dirty="0"/>
          </a:p>
        </p:txBody>
      </p:sp>
      <p:sp>
        <p:nvSpPr>
          <p:cNvPr id="5" name="Notes Placeholder 4"/>
          <p:cNvSpPr>
            <a:spLocks noGrp="1"/>
          </p:cNvSpPr>
          <p:nvPr>
            <p:ph type="body" sz="quarter" idx="3"/>
          </p:nvPr>
        </p:nvSpPr>
        <p:spPr>
          <a:xfrm>
            <a:off x="405245" y="4415791"/>
            <a:ext cx="6203373" cy="4183380"/>
          </a:xfrm>
          <a:prstGeom prst="rect">
            <a:avLst/>
          </a:prstGeom>
        </p:spPr>
        <p:txBody>
          <a:bodyPr vert="horz" lIns="93176" tIns="46588" rIns="93176" bIns="4658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6" tIns="46588" rIns="93176" bIns="46588" rtlCol="0" anchor="b"/>
          <a:lstStyle>
            <a:lvl1pPr algn="l">
              <a:defRPr sz="1000">
                <a:latin typeface="Tahoma"/>
              </a:defRPr>
            </a:lvl1pPr>
          </a:lstStyle>
          <a:p>
            <a:endParaRPr lang="en-US" dirty="0"/>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6" tIns="46588" rIns="93176" bIns="46588" rtlCol="0" anchor="b"/>
          <a:lstStyle>
            <a:lvl1pPr algn="r">
              <a:defRPr sz="1000">
                <a:latin typeface="Tahoma"/>
              </a:defRPr>
            </a:lvl1pPr>
          </a:lstStyle>
          <a:p>
            <a:fld id="{708EA56A-F1B3-4F1F-ACD0-DEC49C4A85DD}" type="slidenum">
              <a:rPr lang="en-US" smtClean="0"/>
              <a:pPr/>
              <a:t>‹#›</a:t>
            </a:fld>
            <a:endParaRPr lang="en-US" dirty="0"/>
          </a:p>
        </p:txBody>
      </p:sp>
    </p:spTree>
    <p:extLst>
      <p:ext uri="{BB962C8B-B14F-4D97-AF65-F5344CB8AC3E}">
        <p14:creationId xmlns:p14="http://schemas.microsoft.com/office/powerpoint/2010/main" val="2519166202"/>
      </p:ext>
    </p:extLst>
  </p:cSld>
  <p:clrMap bg1="lt1" tx1="dk1" bg2="lt2" tx2="dk2" accent1="accent1" accent2="accent2" accent3="accent3" accent4="accent4" accent5="accent5" accent6="accent6" hlink="hlink" folHlink="folHlink"/>
  <p:notesStyle>
    <a:lvl1pPr marL="0" algn="l" defTabSz="1172078" rtl="0" eaLnBrk="1" latinLnBrk="0" hangingPunct="1">
      <a:defRPr sz="900" kern="1200">
        <a:solidFill>
          <a:schemeClr val="tx1"/>
        </a:solidFill>
        <a:latin typeface="Arial" pitchFamily="34" charset="0"/>
        <a:ea typeface="+mn-ea"/>
        <a:cs typeface="Arial" pitchFamily="34" charset="0"/>
      </a:defRPr>
    </a:lvl1pPr>
    <a:lvl2pPr marL="586039" algn="l" defTabSz="1172078" rtl="0" eaLnBrk="1" latinLnBrk="0" hangingPunct="1">
      <a:defRPr sz="900" kern="1200">
        <a:solidFill>
          <a:schemeClr val="tx1"/>
        </a:solidFill>
        <a:latin typeface="Arial" pitchFamily="34" charset="0"/>
        <a:ea typeface="+mn-ea"/>
        <a:cs typeface="Arial" pitchFamily="34" charset="0"/>
      </a:defRPr>
    </a:lvl2pPr>
    <a:lvl3pPr marL="1172078" algn="l" defTabSz="1172078" rtl="0" eaLnBrk="1" latinLnBrk="0" hangingPunct="1">
      <a:defRPr sz="900" kern="1200">
        <a:solidFill>
          <a:schemeClr val="tx1"/>
        </a:solidFill>
        <a:latin typeface="Arial" pitchFamily="34" charset="0"/>
        <a:ea typeface="+mn-ea"/>
        <a:cs typeface="Arial" pitchFamily="34" charset="0"/>
      </a:defRPr>
    </a:lvl3pPr>
    <a:lvl4pPr marL="1758117" algn="l" defTabSz="1172078" rtl="0" eaLnBrk="1" latinLnBrk="0" hangingPunct="1">
      <a:defRPr sz="900" kern="1200">
        <a:solidFill>
          <a:schemeClr val="tx1"/>
        </a:solidFill>
        <a:latin typeface="Arial" pitchFamily="34" charset="0"/>
        <a:ea typeface="+mn-ea"/>
        <a:cs typeface="Arial" pitchFamily="34" charset="0"/>
      </a:defRPr>
    </a:lvl4pPr>
    <a:lvl5pPr marL="2344156" algn="l" defTabSz="1172078" rtl="0" eaLnBrk="1" latinLnBrk="0" hangingPunct="1">
      <a:defRPr sz="900" kern="1200">
        <a:solidFill>
          <a:schemeClr val="tx1"/>
        </a:solidFill>
        <a:latin typeface="Arial" pitchFamily="34" charset="0"/>
        <a:ea typeface="+mn-ea"/>
        <a:cs typeface="Arial" pitchFamily="34" charset="0"/>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407988" y="696913"/>
            <a:ext cx="6196012"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US" dirty="0"/>
              <a:t>We</a:t>
            </a:r>
            <a:r>
              <a:rPr lang="en-US" baseline="0" dirty="0"/>
              <a:t> will start with a slow and careful definition of our terms and topics.  We will then compare and contracts different integration architectures.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407988" y="696913"/>
            <a:ext cx="6196012"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407988" y="696913"/>
            <a:ext cx="6196012"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407988" y="696913"/>
            <a:ext cx="6196012"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r>
              <a:rPr lang="en-US" dirty="0"/>
              <a:t>You will learn about the complexities of true distributed computing models.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407988" y="696913"/>
            <a:ext cx="6196012"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Non-trivial delivery </a:t>
            </a:r>
            <a:r>
              <a:rPr lang="en-US" sz="2000" dirty="0"/>
              <a:t>time and effort</a:t>
            </a:r>
          </a:p>
          <a:p>
            <a:pPr lvl="1"/>
            <a:r>
              <a:rPr lang="en-US" sz="2000" dirty="0"/>
              <a:t>Creation of canonical model(s)</a:t>
            </a:r>
          </a:p>
          <a:p>
            <a:pPr lvl="1"/>
            <a:r>
              <a:rPr lang="en-US" sz="2000" dirty="0"/>
              <a:t>Transformation, quality, governance, etc.</a:t>
            </a:r>
          </a:p>
          <a:p>
            <a:r>
              <a:rPr lang="en-US" sz="2000" dirty="0"/>
              <a:t>Dependency on </a:t>
            </a:r>
            <a:r>
              <a:rPr lang="en-US" sz="2000" b="1" dirty="0"/>
              <a:t>ETL</a:t>
            </a:r>
            <a:r>
              <a:rPr lang="en-US" sz="2000" dirty="0"/>
              <a:t> and </a:t>
            </a:r>
            <a:r>
              <a:rPr lang="en-US" sz="2000" b="1" dirty="0"/>
              <a:t>movement</a:t>
            </a:r>
            <a:r>
              <a:rPr lang="en-US" sz="2000" dirty="0"/>
              <a:t> of a lot of data</a:t>
            </a:r>
          </a:p>
          <a:p>
            <a:r>
              <a:rPr lang="en-US" sz="2000" dirty="0"/>
              <a:t>Very </a:t>
            </a:r>
            <a:r>
              <a:rPr lang="en-US" sz="2000" b="1" dirty="0"/>
              <a:t>brittle</a:t>
            </a:r>
            <a:r>
              <a:rPr lang="en-US" sz="2000" dirty="0"/>
              <a:t> with respect to change</a:t>
            </a:r>
          </a:p>
          <a:p>
            <a:pPr lvl="1"/>
            <a:r>
              <a:rPr lang="en-US" sz="2000" dirty="0"/>
              <a:t>Not very agile for today’s needs – “cost per column”</a:t>
            </a:r>
          </a:p>
          <a:p>
            <a:pPr lvl="1"/>
            <a:r>
              <a:rPr lang="en-US" sz="2000" dirty="0"/>
              <a:t>Exacerbated by 3-V’s challenges</a:t>
            </a:r>
          </a:p>
          <a:p>
            <a:r>
              <a:rPr lang="en-US" sz="2000" b="1" dirty="0"/>
              <a:t>Not</a:t>
            </a:r>
            <a:r>
              <a:rPr lang="en-US" sz="2000" dirty="0"/>
              <a:t> suited for </a:t>
            </a:r>
            <a:r>
              <a:rPr lang="en-US" sz="2000" b="1" dirty="0"/>
              <a:t>unstructured</a:t>
            </a:r>
            <a:r>
              <a:rPr lang="en-US" sz="2000" dirty="0"/>
              <a:t> data</a:t>
            </a:r>
          </a:p>
          <a:p>
            <a:r>
              <a:rPr lang="en-US" sz="2000" b="1" dirty="0"/>
              <a:t>Legacy RDBMS</a:t>
            </a:r>
            <a:r>
              <a:rPr lang="en-US" sz="2000" dirty="0"/>
              <a:t> technology </a:t>
            </a:r>
            <a:r>
              <a:rPr lang="en-US" sz="2000" b="1" dirty="0"/>
              <a:t>does not scale </a:t>
            </a:r>
            <a:r>
              <a:rPr lang="en-US" sz="2000" dirty="0"/>
              <a:t>well</a:t>
            </a:r>
          </a:p>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29</a:t>
            </a:fld>
            <a:endParaRPr lang="en-US" dirty="0"/>
          </a:p>
        </p:txBody>
      </p:sp>
    </p:spTree>
    <p:extLst>
      <p:ext uri="{BB962C8B-B14F-4D97-AF65-F5344CB8AC3E}">
        <p14:creationId xmlns:p14="http://schemas.microsoft.com/office/powerpoint/2010/main" val="2427909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disk space is</a:t>
            </a:r>
            <a:r>
              <a:rPr lang="en-US" baseline="0" dirty="0"/>
              <a:t> so inexpensive, why not index everything?</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35</a:t>
            </a:fld>
            <a:endParaRPr lang="en-US" dirty="0"/>
          </a:p>
        </p:txBody>
      </p:sp>
    </p:spTree>
    <p:extLst>
      <p:ext uri="{BB962C8B-B14F-4D97-AF65-F5344CB8AC3E}">
        <p14:creationId xmlns:p14="http://schemas.microsoft.com/office/powerpoint/2010/main" val="399591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of a data hub will grow</a:t>
            </a:r>
            <a:r>
              <a:rPr lang="en-US" baseline="0" dirty="0"/>
              <a:t> exponentially as you connect more systems.</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49</a:t>
            </a:fld>
            <a:endParaRPr lang="en-US" dirty="0"/>
          </a:p>
        </p:txBody>
      </p:sp>
    </p:spTree>
    <p:extLst>
      <p:ext uri="{BB962C8B-B14F-4D97-AF65-F5344CB8AC3E}">
        <p14:creationId xmlns:p14="http://schemas.microsoft.com/office/powerpoint/2010/main" val="2445672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role</a:t>
            </a:r>
            <a:r>
              <a:rPr lang="en-US" baseline="0" dirty="0"/>
              <a:t> of the solutions architect is to select the RIGHT data architecture based on the requirements of the business unit.</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51</a:t>
            </a:fld>
            <a:endParaRPr lang="en-US" dirty="0"/>
          </a:p>
        </p:txBody>
      </p:sp>
    </p:spTree>
    <p:extLst>
      <p:ext uri="{BB962C8B-B14F-4D97-AF65-F5344CB8AC3E}">
        <p14:creationId xmlns:p14="http://schemas.microsoft.com/office/powerpoint/2010/main" val="202637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systems (like HDFS) store a path to a file (the key) and the value of the file in a opaque</a:t>
            </a:r>
            <a:r>
              <a:rPr lang="en-US" baseline="0" dirty="0"/>
              <a:t> blob that can not be queried.</a:t>
            </a:r>
          </a:p>
          <a:p>
            <a:endParaRPr lang="en-US" baseline="0" dirty="0"/>
          </a:p>
          <a:p>
            <a:r>
              <a:rPr lang="en-US" baseline="0" dirty="0"/>
              <a:t>Most data lakes use key-value stores where the values have no indexes.</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5</a:t>
            </a:fld>
            <a:endParaRPr lang="en-US" dirty="0"/>
          </a:p>
        </p:txBody>
      </p:sp>
    </p:spTree>
    <p:extLst>
      <p:ext uri="{BB962C8B-B14F-4D97-AF65-F5344CB8AC3E}">
        <p14:creationId xmlns:p14="http://schemas.microsoft.com/office/powerpoint/2010/main" val="419242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407988" y="696913"/>
            <a:ext cx="6196012"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407988" y="696913"/>
            <a:ext cx="6196012"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407988" y="696913"/>
            <a:ext cx="6196012"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Data Lakes are focus on getting dumps of large data sets and doing cist-effective batch analysis.</a:t>
            </a:r>
          </a:p>
          <a:p>
            <a:endParaRPr lang="en-US" dirty="0"/>
          </a:p>
          <a:p>
            <a:r>
              <a:rPr lang="en-US" dirty="0"/>
              <a:t>Data</a:t>
            </a:r>
            <a:r>
              <a:rPr lang="en-US" baseline="0" dirty="0"/>
              <a:t> Hubs focus on building sub-millisecond response times.</a:t>
            </a:r>
          </a:p>
          <a:p>
            <a:endParaRPr lang="en-US" baseline="0" dirty="0"/>
          </a:p>
          <a:p>
            <a:r>
              <a:rPr lang="en-US" baseline="0" dirty="0"/>
              <a:t>Ask: Which architecture builds web pages?</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13</a:t>
            </a:fld>
            <a:endParaRPr lang="en-US" dirty="0"/>
          </a:p>
        </p:txBody>
      </p:sp>
    </p:spTree>
    <p:extLst>
      <p:ext uri="{BB962C8B-B14F-4D97-AF65-F5344CB8AC3E}">
        <p14:creationId xmlns:p14="http://schemas.microsoft.com/office/powerpoint/2010/main" val="3330203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given in a numeric</a:t>
            </a:r>
            <a:r>
              <a:rPr lang="en-US" baseline="0" dirty="0"/>
              <a:t> code without the label.  Data Lakes store their data in numeric forms, without clear semantics.</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16</a:t>
            </a:fld>
            <a:endParaRPr lang="en-US" dirty="0"/>
          </a:p>
        </p:txBody>
      </p:sp>
    </p:spTree>
    <p:extLst>
      <p:ext uri="{BB962C8B-B14F-4D97-AF65-F5344CB8AC3E}">
        <p14:creationId xmlns:p14="http://schemas.microsoft.com/office/powerpoint/2010/main" val="298604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data hub, data is converted from simple numeric codes to searchable</a:t>
            </a:r>
            <a:r>
              <a:rPr lang="en-US" baseline="0" dirty="0"/>
              <a:t> data.  Numeric codes move to semantically meaningful systems.  Data element names move from ambiguous to clear.  Data stewardship is assigned to the correct individuals.</a:t>
            </a:r>
          </a:p>
          <a:p>
            <a:endParaRPr lang="en-US" baseline="0" dirty="0"/>
          </a:p>
          <a:p>
            <a:r>
              <a:rPr lang="en-US" baseline="0" dirty="0"/>
              <a:t>Why use a namespace?  Because it ties it directly to data quality tools like XML Schemas.</a:t>
            </a:r>
          </a:p>
          <a:p>
            <a:endParaRPr lang="en-US" baseline="0" dirty="0"/>
          </a:p>
          <a:p>
            <a:r>
              <a:rPr lang="en-US" baseline="0" dirty="0"/>
              <a:t>The seven stages of data representation.  Stage 7 is RDF where the "data assertion" is given in URLs</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17</a:t>
            </a:fld>
            <a:endParaRPr lang="en-US" dirty="0"/>
          </a:p>
        </p:txBody>
      </p:sp>
    </p:spTree>
    <p:extLst>
      <p:ext uri="{BB962C8B-B14F-4D97-AF65-F5344CB8AC3E}">
        <p14:creationId xmlns:p14="http://schemas.microsoft.com/office/powerpoint/2010/main" val="1896874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407988" y="696913"/>
            <a:ext cx="6196012"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701040" y="4415790"/>
            <a:ext cx="5608320" cy="4183380"/>
          </a:xfrm>
          <a:prstGeom prst="rect">
            <a:avLst/>
          </a:prstGeom>
        </p:spPr>
        <p:txBody>
          <a:bodyPr lIns="93162" tIns="93162" rIns="93162" bIns="93162" anchor="t" anchorCtr="0">
            <a:no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3" name="Picture 12" descr="cover-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4" y="1786"/>
            <a:ext cx="12305245" cy="6921700"/>
          </a:xfrm>
          <a:prstGeom prst="rect">
            <a:avLst/>
          </a:prstGeom>
        </p:spPr>
      </p:pic>
      <p:sp>
        <p:nvSpPr>
          <p:cNvPr id="14" name="Rectangle 13"/>
          <p:cNvSpPr/>
          <p:nvPr userDrawn="1"/>
        </p:nvSpPr>
        <p:spPr>
          <a:xfrm>
            <a:off x="-37357" y="1968499"/>
            <a:ext cx="12343658" cy="3091015"/>
          </a:xfrm>
          <a:prstGeom prst="rect">
            <a:avLst/>
          </a:prstGeom>
          <a:solidFill>
            <a:schemeClr val="bg1">
              <a:alpha val="92000"/>
            </a:schemeClr>
          </a:solidFill>
          <a:ln w="9525" algn="ctr">
            <a:noFill/>
            <a:miter lim="800000"/>
            <a:headEnd/>
            <a:tailEnd/>
          </a:ln>
          <a:effectLst>
            <a:outerShdw blurRad="50800" dist="38100" dir="5400000" algn="t" rotWithShape="0">
              <a:prstClr val="black">
                <a:alpha val="40000"/>
              </a:prstClr>
            </a:outerShdw>
          </a:effectLst>
        </p:spPr>
        <p:txBody>
          <a:bodyPr wrap="none" lIns="117208" tIns="58604" rIns="117208" bIns="58604" rtlCol="0" anchor="ctr"/>
          <a:lstStyle/>
          <a:p>
            <a:pPr algn="ctr"/>
            <a:endParaRPr lang="en-US" dirty="0">
              <a:solidFill>
                <a:schemeClr val="tx1"/>
              </a:solidFill>
              <a:latin typeface="Tahoma"/>
              <a:cs typeface="Tahoma"/>
            </a:endParaRPr>
          </a:p>
        </p:txBody>
      </p:sp>
      <p:sp>
        <p:nvSpPr>
          <p:cNvPr id="2" name="Title 1"/>
          <p:cNvSpPr>
            <a:spLocks noGrp="1"/>
          </p:cNvSpPr>
          <p:nvPr userDrawn="1">
            <p:ph type="ctrTitle" hasCustomPrompt="1"/>
          </p:nvPr>
        </p:nvSpPr>
        <p:spPr>
          <a:xfrm>
            <a:off x="530042" y="2944299"/>
            <a:ext cx="11320205" cy="1039490"/>
          </a:xfrm>
          <a:noFill/>
        </p:spPr>
        <p:txBody>
          <a:bodyPr lIns="0" tIns="0" rIns="0" bIns="0" anchor="ctr" anchorCtr="0">
            <a:noAutofit/>
          </a:bodyPr>
          <a:lstStyle>
            <a:lvl1pPr>
              <a:lnSpc>
                <a:spcPts val="5127"/>
              </a:lnSpc>
              <a:spcBef>
                <a:spcPts val="0"/>
              </a:spcBef>
              <a:spcAft>
                <a:spcPts val="0"/>
              </a:spcAft>
              <a:defRPr sz="4600" b="0">
                <a:solidFill>
                  <a:schemeClr val="tx1"/>
                </a:solidFill>
              </a:defRPr>
            </a:lvl1pPr>
          </a:lstStyle>
          <a:p>
            <a:r>
              <a:rPr lang="en-US" dirty="0"/>
              <a:t>Title</a:t>
            </a:r>
          </a:p>
        </p:txBody>
      </p:sp>
      <p:sp>
        <p:nvSpPr>
          <p:cNvPr id="10" name="TextBox 9"/>
          <p:cNvSpPr txBox="1"/>
          <p:nvPr userDrawn="1"/>
        </p:nvSpPr>
        <p:spPr>
          <a:xfrm>
            <a:off x="7871953" y="4767135"/>
            <a:ext cx="4412528" cy="256852"/>
          </a:xfrm>
          <a:prstGeom prst="rect">
            <a:avLst/>
          </a:prstGeom>
          <a:noFill/>
        </p:spPr>
        <p:txBody>
          <a:bodyPr wrap="none" lIns="117208" tIns="58604" rIns="117208" bIns="58604" rtlCol="0">
            <a:spAutoFit/>
          </a:bodyPr>
          <a:lstStyle/>
          <a:p>
            <a:r>
              <a:rPr lang="en-US" sz="900" dirty="0">
                <a:solidFill>
                  <a:schemeClr val="bg1">
                    <a:lumMod val="50000"/>
                  </a:schemeClr>
                </a:solidFill>
                <a:latin typeface="+mj-lt"/>
                <a:cs typeface="Tahoma"/>
              </a:rPr>
              <a:t>© COPYRIGHT 2016 MARKLOGIC CORPORATION. ALL RIGHTS RESERVED. </a:t>
            </a:r>
          </a:p>
        </p:txBody>
      </p:sp>
      <p:sp>
        <p:nvSpPr>
          <p:cNvPr id="28" name="Text Placeholder 27"/>
          <p:cNvSpPr>
            <a:spLocks noGrp="1"/>
          </p:cNvSpPr>
          <p:nvPr userDrawn="1">
            <p:ph type="body" sz="quarter" idx="10" hasCustomPrompt="1"/>
          </p:nvPr>
        </p:nvSpPr>
        <p:spPr>
          <a:xfrm>
            <a:off x="534349" y="3979334"/>
            <a:ext cx="11332827"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a:t>Your name goes here</a:t>
            </a:r>
          </a:p>
        </p:txBody>
      </p:sp>
    </p:spTree>
    <p:extLst>
      <p:ext uri="{BB962C8B-B14F-4D97-AF65-F5344CB8AC3E}">
        <p14:creationId xmlns:p14="http://schemas.microsoft.com/office/powerpoint/2010/main" val="231172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17"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j-lt"/>
                <a:ea typeface="+mj-ea"/>
                <a:cs typeface="Tahoma"/>
              </a:defRPr>
            </a:lvl1pPr>
          </a:lstStyle>
          <a:p>
            <a:r>
              <a:rPr lang="en-US" dirty="0"/>
              <a:t>Add Slide Title</a:t>
            </a:r>
            <a:endParaRPr dirty="0"/>
          </a:p>
        </p:txBody>
      </p:sp>
      <p:sp>
        <p:nvSpPr>
          <p:cNvPr id="20" name="TextBox 19"/>
          <p:cNvSpPr txBox="1"/>
          <p:nvPr userDrawn="1"/>
        </p:nvSpPr>
        <p:spPr>
          <a:xfrm>
            <a:off x="6075290" y="6581001"/>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
        <p:nvSpPr>
          <p:cNvPr id="5" name="Content Placeholder 4"/>
          <p:cNvSpPr>
            <a:spLocks noGrp="1"/>
          </p:cNvSpPr>
          <p:nvPr>
            <p:ph sz="quarter" idx="10" hasCustomPrompt="1"/>
          </p:nvPr>
        </p:nvSpPr>
        <p:spPr>
          <a:xfrm>
            <a:off x="558799" y="1803400"/>
            <a:ext cx="5260975" cy="4445000"/>
          </a:xfrm>
        </p:spPr>
        <p:txBody>
          <a:bodyPr/>
          <a:lstStyle>
            <a:lvl1pPr>
              <a:defRPr sz="2800" baseline="0"/>
            </a:lvl1pPr>
            <a:lvl2pPr>
              <a:defRPr sz="2400"/>
            </a:lvl2pPr>
            <a:lvl3pPr>
              <a:defRPr sz="2400"/>
            </a:lvl3pPr>
            <a:lvl4pPr>
              <a:defRPr sz="2000"/>
            </a:lvl4pPr>
            <a:lvl5pPr>
              <a:defRPr sz="2000"/>
            </a:lvl5pPr>
          </a:lstStyle>
          <a:p>
            <a:pPr lvl="0"/>
            <a:r>
              <a:rPr lang="en-US" dirty="0"/>
              <a:t>Click to add text or graphics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1" hasCustomPrompt="1"/>
          </p:nvPr>
        </p:nvSpPr>
        <p:spPr>
          <a:xfrm>
            <a:off x="6365874" y="1803400"/>
            <a:ext cx="5280025" cy="4445000"/>
          </a:xfrm>
        </p:spPr>
        <p:txBody>
          <a:bodyPr/>
          <a:lstStyle>
            <a:lvl1pPr>
              <a:defRPr sz="2800"/>
            </a:lvl1pPr>
            <a:lvl2pPr>
              <a:defRPr sz="2400"/>
            </a:lvl2pPr>
            <a:lvl3pPr>
              <a:defRPr sz="2400"/>
            </a:lvl3pPr>
            <a:lvl4pPr>
              <a:defRPr sz="2000"/>
            </a:lvl4pPr>
            <a:lvl5pPr>
              <a:defRPr sz="2000"/>
            </a:lvl5pPr>
          </a:lstStyle>
          <a:p>
            <a:pPr lvl="0"/>
            <a:r>
              <a:rPr lang="en-US" dirty="0"/>
              <a:t>Click to add text or graphics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0" y="0"/>
            <a:ext cx="12188825" cy="3048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6000000" scaled="0"/>
            <a:tileRect/>
          </a:gra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148583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2055493" y="364250"/>
            <a:ext cx="9289603"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pic>
        <p:nvPicPr>
          <p:cNvPr id="14" name="Picture 13" descr="curtain-slide-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7240" cy="241665"/>
          </a:xfrm>
          <a:prstGeom prst="rect">
            <a:avLst/>
          </a:prstGeom>
        </p:spPr>
      </p:pic>
      <p:sp>
        <p:nvSpPr>
          <p:cNvPr id="18" name="TextBox 17"/>
          <p:cNvSpPr txBox="1"/>
          <p:nvPr userDrawn="1"/>
        </p:nvSpPr>
        <p:spPr>
          <a:xfrm>
            <a:off x="6103619" y="6581001"/>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
        <p:nvSpPr>
          <p:cNvPr id="7" name="Rectangle 6"/>
          <p:cNvSpPr/>
          <p:nvPr userDrawn="1"/>
        </p:nvSpPr>
        <p:spPr>
          <a:xfrm>
            <a:off x="0" y="0"/>
            <a:ext cx="12188825" cy="3048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6000000" scaled="0"/>
            <a:tileRect/>
          </a:gra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428114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15" name="TextBox 14"/>
          <p:cNvSpPr txBox="1"/>
          <p:nvPr userDrawn="1"/>
        </p:nvSpPr>
        <p:spPr>
          <a:xfrm>
            <a:off x="6103619" y="6606401"/>
            <a:ext cx="2268425"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
        <p:nvSpPr>
          <p:cNvPr id="7" name="Rectangle 6"/>
          <p:cNvSpPr/>
          <p:nvPr userDrawn="1"/>
        </p:nvSpPr>
        <p:spPr>
          <a:xfrm>
            <a:off x="0" y="0"/>
            <a:ext cx="12188825" cy="3048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6000000" scaled="0"/>
            <a:tileRect/>
          </a:gra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008764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15" name="TextBox 14"/>
          <p:cNvSpPr txBox="1"/>
          <p:nvPr userDrawn="1"/>
        </p:nvSpPr>
        <p:spPr>
          <a:xfrm>
            <a:off x="6627812" y="6581001"/>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
        <p:nvSpPr>
          <p:cNvPr id="6" name="Rectangle 5"/>
          <p:cNvSpPr/>
          <p:nvPr userDrawn="1"/>
        </p:nvSpPr>
        <p:spPr>
          <a:xfrm>
            <a:off x="0" y="0"/>
            <a:ext cx="12188825" cy="3048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6000000" scaled="0"/>
            <a:tileRect/>
          </a:gra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234438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No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19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amp; Subheadline">
    <p:spTree>
      <p:nvGrpSpPr>
        <p:cNvPr id="1" name=""/>
        <p:cNvGrpSpPr/>
        <p:nvPr/>
      </p:nvGrpSpPr>
      <p:grpSpPr>
        <a:xfrm>
          <a:off x="0" y="0"/>
          <a:ext cx="0" cy="0"/>
          <a:chOff x="0" y="0"/>
          <a:chExt cx="0" cy="0"/>
        </a:xfrm>
      </p:grpSpPr>
      <p:sp>
        <p:nvSpPr>
          <p:cNvPr id="27" name="Rectangle 26"/>
          <p:cNvSpPr/>
          <p:nvPr userDrawn="1"/>
        </p:nvSpPr>
        <p:spPr>
          <a:xfrm>
            <a:off x="-37357" y="1968499"/>
            <a:ext cx="12343658" cy="3091015"/>
          </a:xfrm>
          <a:prstGeom prst="rect">
            <a:avLst/>
          </a:prstGeom>
          <a:noFill/>
          <a:ln w="9525" algn="ctr">
            <a:noFill/>
            <a:miter lim="800000"/>
            <a:headEnd/>
            <a:tailEnd/>
          </a:ln>
          <a:effectLst>
            <a:outerShdw blurRad="50800" dist="38100" dir="5400000" algn="t" rotWithShape="0">
              <a:prstClr val="black">
                <a:alpha val="40000"/>
              </a:prstClr>
            </a:outerShdw>
          </a:effectLst>
        </p:spPr>
        <p:txBody>
          <a:bodyPr wrap="none" lIns="117208" tIns="58604" rIns="117208" bIns="58604" rtlCol="0" anchor="ctr"/>
          <a:lstStyle/>
          <a:p>
            <a:pPr algn="ctr"/>
            <a:endParaRPr lang="en-US" dirty="0">
              <a:solidFill>
                <a:schemeClr val="tx1"/>
              </a:solidFill>
              <a:latin typeface="Tahoma"/>
              <a:cs typeface="Tahoma"/>
            </a:endParaRPr>
          </a:p>
        </p:txBody>
      </p:sp>
      <p:sp>
        <p:nvSpPr>
          <p:cNvPr id="23" name="Title 1"/>
          <p:cNvSpPr>
            <a:spLocks noGrp="1"/>
          </p:cNvSpPr>
          <p:nvPr>
            <p:ph type="ctrTitle" hasCustomPrompt="1"/>
          </p:nvPr>
        </p:nvSpPr>
        <p:spPr>
          <a:xfrm>
            <a:off x="530042" y="2944299"/>
            <a:ext cx="11320205" cy="577835"/>
          </a:xfrm>
          <a:noFill/>
        </p:spPr>
        <p:txBody>
          <a:bodyPr lIns="0" tIns="0" rIns="0" bIns="0" anchor="ctr" anchorCtr="0">
            <a:noAutofit/>
          </a:bodyPr>
          <a:lstStyle>
            <a:lvl1pPr>
              <a:lnSpc>
                <a:spcPts val="5127"/>
              </a:lnSpc>
              <a:spcBef>
                <a:spcPts val="0"/>
              </a:spcBef>
              <a:spcAft>
                <a:spcPts val="0"/>
              </a:spcAft>
              <a:defRPr sz="4600" b="0">
                <a:solidFill>
                  <a:schemeClr val="tx1"/>
                </a:solidFill>
              </a:defRPr>
            </a:lvl1pPr>
          </a:lstStyle>
          <a:p>
            <a:r>
              <a:rPr lang="en-US" dirty="0"/>
              <a:t>Presentation title</a:t>
            </a:r>
          </a:p>
        </p:txBody>
      </p:sp>
      <p:sp>
        <p:nvSpPr>
          <p:cNvPr id="25" name="Text Placeholder 27"/>
          <p:cNvSpPr>
            <a:spLocks noGrp="1"/>
          </p:cNvSpPr>
          <p:nvPr>
            <p:ph type="body" sz="quarter" idx="10" hasCustomPrompt="1"/>
          </p:nvPr>
        </p:nvSpPr>
        <p:spPr>
          <a:xfrm>
            <a:off x="534349" y="4047068"/>
            <a:ext cx="11332827"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a:t>Your name goes here</a:t>
            </a:r>
          </a:p>
        </p:txBody>
      </p:sp>
      <p:sp>
        <p:nvSpPr>
          <p:cNvPr id="28" name="Rectangle 5"/>
          <p:cNvSpPr>
            <a:spLocks noGrp="1" noChangeArrowheads="1"/>
          </p:cNvSpPr>
          <p:nvPr>
            <p:ph type="subTitle" idx="1" hasCustomPrompt="1"/>
          </p:nvPr>
        </p:nvSpPr>
        <p:spPr>
          <a:xfrm>
            <a:off x="531866" y="3620309"/>
            <a:ext cx="11331080"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a:t>Subtitle</a:t>
            </a:r>
          </a:p>
        </p:txBody>
      </p:sp>
    </p:spTree>
    <p:extLst>
      <p:ext uri="{BB962C8B-B14F-4D97-AF65-F5344CB8AC3E}">
        <p14:creationId xmlns:p14="http://schemas.microsoft.com/office/powerpoint/2010/main" val="3763641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ebinar">
    <p:spTree>
      <p:nvGrpSpPr>
        <p:cNvPr id="1" name=""/>
        <p:cNvGrpSpPr/>
        <p:nvPr/>
      </p:nvGrpSpPr>
      <p:grpSpPr>
        <a:xfrm>
          <a:off x="0" y="0"/>
          <a:ext cx="0" cy="0"/>
          <a:chOff x="0" y="0"/>
          <a:chExt cx="0" cy="0"/>
        </a:xfrm>
      </p:grpSpPr>
      <p:pic>
        <p:nvPicPr>
          <p:cNvPr id="25" name="Picture 24" descr="cover-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4" y="1786"/>
            <a:ext cx="12305245" cy="6921700"/>
          </a:xfrm>
          <a:prstGeom prst="rect">
            <a:avLst/>
          </a:prstGeom>
        </p:spPr>
      </p:pic>
      <p:sp>
        <p:nvSpPr>
          <p:cNvPr id="15" name="Rectangle 14"/>
          <p:cNvSpPr/>
          <p:nvPr userDrawn="1"/>
        </p:nvSpPr>
        <p:spPr>
          <a:xfrm>
            <a:off x="-33864" y="982133"/>
            <a:ext cx="12343658" cy="4741334"/>
          </a:xfrm>
          <a:prstGeom prst="rect">
            <a:avLst/>
          </a:prstGeom>
          <a:solidFill>
            <a:schemeClr val="bg1">
              <a:alpha val="92000"/>
            </a:schemeClr>
          </a:solidFill>
          <a:ln w="9525" algn="ctr">
            <a:noFill/>
            <a:miter lim="800000"/>
            <a:headEnd/>
            <a:tailEnd/>
          </a:ln>
          <a:effectLst>
            <a:outerShdw blurRad="50800" dist="38100" dir="5400000" algn="t" rotWithShape="0">
              <a:prstClr val="black">
                <a:alpha val="40000"/>
              </a:prstClr>
            </a:outerShdw>
          </a:effectLst>
        </p:spPr>
        <p:txBody>
          <a:bodyPr wrap="none" lIns="117208" tIns="58604" rIns="117208" bIns="58604" rtlCol="0" anchor="ctr"/>
          <a:lstStyle/>
          <a:p>
            <a:pPr algn="ctr"/>
            <a:endParaRPr lang="en-US" dirty="0">
              <a:solidFill>
                <a:schemeClr val="tx1"/>
              </a:solidFill>
              <a:latin typeface="Tahoma"/>
              <a:cs typeface="Tahoma"/>
            </a:endParaRPr>
          </a:p>
        </p:txBody>
      </p:sp>
      <p:sp>
        <p:nvSpPr>
          <p:cNvPr id="23" name="Title 1"/>
          <p:cNvSpPr>
            <a:spLocks noGrp="1"/>
          </p:cNvSpPr>
          <p:nvPr>
            <p:ph type="ctrTitle" hasCustomPrompt="1"/>
          </p:nvPr>
        </p:nvSpPr>
        <p:spPr>
          <a:xfrm>
            <a:off x="530042" y="1894453"/>
            <a:ext cx="11320205" cy="577835"/>
          </a:xfrm>
          <a:noFill/>
        </p:spPr>
        <p:txBody>
          <a:bodyPr lIns="0" tIns="0" rIns="0" bIns="0" anchor="ctr" anchorCtr="0">
            <a:noAutofit/>
          </a:bodyPr>
          <a:lstStyle>
            <a:lvl1pPr>
              <a:lnSpc>
                <a:spcPts val="5127"/>
              </a:lnSpc>
              <a:spcBef>
                <a:spcPts val="0"/>
              </a:spcBef>
              <a:spcAft>
                <a:spcPts val="0"/>
              </a:spcAft>
              <a:defRPr sz="4000" b="0">
                <a:solidFill>
                  <a:schemeClr val="tx1"/>
                </a:solidFill>
              </a:defRPr>
            </a:lvl1pPr>
          </a:lstStyle>
          <a:p>
            <a:r>
              <a:rPr lang="en-US" dirty="0"/>
              <a:t>Presentation Title</a:t>
            </a:r>
          </a:p>
        </p:txBody>
      </p:sp>
      <p:sp>
        <p:nvSpPr>
          <p:cNvPr id="28" name="Rectangle 5"/>
          <p:cNvSpPr>
            <a:spLocks noGrp="1" noChangeArrowheads="1"/>
          </p:cNvSpPr>
          <p:nvPr>
            <p:ph type="subTitle" idx="1" hasCustomPrompt="1"/>
          </p:nvPr>
        </p:nvSpPr>
        <p:spPr>
          <a:xfrm>
            <a:off x="531866" y="2587396"/>
            <a:ext cx="11331080" cy="375947"/>
          </a:xfrm>
          <a:prstGeom prst="rect">
            <a:avLst/>
          </a:prstGeom>
        </p:spPr>
        <p:txBody>
          <a:bodyPr lIns="0" tIns="0" rIns="0" bIns="0" anchor="t" anchorCtr="0">
            <a:noAutofit/>
          </a:bodyPr>
          <a:lstStyle>
            <a:lvl1pPr marL="0" indent="0">
              <a:buFont typeface="Wingdings" pitchFamily="2" charset="2"/>
              <a:buNone/>
              <a:defRPr sz="2000" baseline="0">
                <a:solidFill>
                  <a:schemeClr val="tx1"/>
                </a:solidFill>
              </a:defRPr>
            </a:lvl1pPr>
          </a:lstStyle>
          <a:p>
            <a:r>
              <a:rPr lang="en-US" dirty="0"/>
              <a:t>Subtitle</a:t>
            </a:r>
          </a:p>
        </p:txBody>
      </p:sp>
      <p:sp>
        <p:nvSpPr>
          <p:cNvPr id="33" name="Picture Placeholder 6"/>
          <p:cNvSpPr>
            <a:spLocks noGrp="1"/>
          </p:cNvSpPr>
          <p:nvPr>
            <p:ph type="pic" sz="quarter" idx="14" hasCustomPrompt="1"/>
          </p:nvPr>
        </p:nvSpPr>
        <p:spPr>
          <a:xfrm>
            <a:off x="524930" y="3234804"/>
            <a:ext cx="1134418" cy="1235600"/>
          </a:xfrm>
        </p:spPr>
        <p:txBody>
          <a:bodyPr/>
          <a:lstStyle>
            <a:lvl1pPr marL="0" indent="0">
              <a:buNone/>
              <a:defRPr sz="1400">
                <a:solidFill>
                  <a:schemeClr val="tx1">
                    <a:lumMod val="50000"/>
                    <a:lumOff val="50000"/>
                  </a:schemeClr>
                </a:solidFill>
              </a:defRPr>
            </a:lvl1pPr>
          </a:lstStyle>
          <a:p>
            <a:r>
              <a:rPr lang="en-US" dirty="0"/>
              <a:t>Speaker Photo</a:t>
            </a:r>
          </a:p>
        </p:txBody>
      </p:sp>
      <p:sp>
        <p:nvSpPr>
          <p:cNvPr id="9" name="Text Placeholder 8"/>
          <p:cNvSpPr>
            <a:spLocks noGrp="1"/>
          </p:cNvSpPr>
          <p:nvPr>
            <p:ph type="body" sz="quarter" idx="16" hasCustomPrompt="1"/>
          </p:nvPr>
        </p:nvSpPr>
        <p:spPr>
          <a:xfrm>
            <a:off x="524856" y="4588937"/>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a:t>Insert Speaker Name</a:t>
            </a:r>
          </a:p>
        </p:txBody>
      </p:sp>
      <p:sp>
        <p:nvSpPr>
          <p:cNvPr id="52" name="Text Placeholder 8"/>
          <p:cNvSpPr>
            <a:spLocks noGrp="1"/>
          </p:cNvSpPr>
          <p:nvPr>
            <p:ph type="body" sz="quarter" idx="20" hasCustomPrompt="1"/>
          </p:nvPr>
        </p:nvSpPr>
        <p:spPr>
          <a:xfrm>
            <a:off x="524869" y="4842937"/>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a:t>Insert Speaker Title</a:t>
            </a:r>
          </a:p>
        </p:txBody>
      </p:sp>
      <p:sp>
        <p:nvSpPr>
          <p:cNvPr id="56" name="Picture Placeholder 6"/>
          <p:cNvSpPr>
            <a:spLocks noGrp="1"/>
          </p:cNvSpPr>
          <p:nvPr>
            <p:ph type="pic" sz="quarter" idx="21" hasCustomPrompt="1"/>
          </p:nvPr>
        </p:nvSpPr>
        <p:spPr>
          <a:xfrm>
            <a:off x="2759954" y="3234804"/>
            <a:ext cx="1134418" cy="1235600"/>
          </a:xfrm>
        </p:spPr>
        <p:txBody>
          <a:bodyPr/>
          <a:lstStyle>
            <a:lvl1pPr marL="0" indent="0">
              <a:buNone/>
              <a:defRPr sz="1400">
                <a:solidFill>
                  <a:schemeClr val="tx1">
                    <a:lumMod val="50000"/>
                    <a:lumOff val="50000"/>
                  </a:schemeClr>
                </a:solidFill>
              </a:defRPr>
            </a:lvl1pPr>
          </a:lstStyle>
          <a:p>
            <a:r>
              <a:rPr lang="en-US" dirty="0"/>
              <a:t>Speaker Photo</a:t>
            </a:r>
          </a:p>
        </p:txBody>
      </p:sp>
      <p:sp>
        <p:nvSpPr>
          <p:cNvPr id="57" name="Text Placeholder 8"/>
          <p:cNvSpPr>
            <a:spLocks noGrp="1"/>
          </p:cNvSpPr>
          <p:nvPr>
            <p:ph type="body" sz="quarter" idx="22" hasCustomPrompt="1"/>
          </p:nvPr>
        </p:nvSpPr>
        <p:spPr>
          <a:xfrm>
            <a:off x="2759880" y="4588937"/>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a:t>Insert Speaker Name</a:t>
            </a:r>
          </a:p>
        </p:txBody>
      </p:sp>
      <p:sp>
        <p:nvSpPr>
          <p:cNvPr id="58" name="Text Placeholder 8"/>
          <p:cNvSpPr>
            <a:spLocks noGrp="1"/>
          </p:cNvSpPr>
          <p:nvPr>
            <p:ph type="body" sz="quarter" idx="23" hasCustomPrompt="1"/>
          </p:nvPr>
        </p:nvSpPr>
        <p:spPr>
          <a:xfrm>
            <a:off x="2759893" y="4842937"/>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a:t>Insert Speaker Title</a:t>
            </a:r>
          </a:p>
        </p:txBody>
      </p:sp>
      <p:sp>
        <p:nvSpPr>
          <p:cNvPr id="62" name="Picture Placeholder 6"/>
          <p:cNvSpPr>
            <a:spLocks noGrp="1"/>
          </p:cNvSpPr>
          <p:nvPr>
            <p:ph type="pic" sz="quarter" idx="27" hasCustomPrompt="1"/>
          </p:nvPr>
        </p:nvSpPr>
        <p:spPr>
          <a:xfrm>
            <a:off x="4994990" y="3234807"/>
            <a:ext cx="1134418" cy="1235600"/>
          </a:xfrm>
        </p:spPr>
        <p:txBody>
          <a:bodyPr/>
          <a:lstStyle>
            <a:lvl1pPr marL="0" indent="0">
              <a:buNone/>
              <a:defRPr sz="1400">
                <a:solidFill>
                  <a:schemeClr val="tx1">
                    <a:lumMod val="50000"/>
                    <a:lumOff val="50000"/>
                  </a:schemeClr>
                </a:solidFill>
              </a:defRPr>
            </a:lvl1pPr>
          </a:lstStyle>
          <a:p>
            <a:r>
              <a:rPr lang="en-US" dirty="0"/>
              <a:t>Speaker Photo</a:t>
            </a:r>
          </a:p>
        </p:txBody>
      </p:sp>
      <p:sp>
        <p:nvSpPr>
          <p:cNvPr id="63" name="Text Placeholder 8"/>
          <p:cNvSpPr>
            <a:spLocks noGrp="1"/>
          </p:cNvSpPr>
          <p:nvPr>
            <p:ph type="body" sz="quarter" idx="28" hasCustomPrompt="1"/>
          </p:nvPr>
        </p:nvSpPr>
        <p:spPr>
          <a:xfrm>
            <a:off x="4994916" y="4588940"/>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a:t>Insert Speaker Name</a:t>
            </a:r>
          </a:p>
        </p:txBody>
      </p:sp>
      <p:sp>
        <p:nvSpPr>
          <p:cNvPr id="64" name="Text Placeholder 8"/>
          <p:cNvSpPr>
            <a:spLocks noGrp="1"/>
          </p:cNvSpPr>
          <p:nvPr>
            <p:ph type="body" sz="quarter" idx="29" hasCustomPrompt="1"/>
          </p:nvPr>
        </p:nvSpPr>
        <p:spPr>
          <a:xfrm>
            <a:off x="4994929" y="4842940"/>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a:t>Insert Speaker Title</a:t>
            </a:r>
          </a:p>
        </p:txBody>
      </p:sp>
      <p:sp>
        <p:nvSpPr>
          <p:cNvPr id="68" name="Picture Placeholder 6"/>
          <p:cNvSpPr>
            <a:spLocks noGrp="1"/>
          </p:cNvSpPr>
          <p:nvPr>
            <p:ph type="pic" sz="quarter" idx="33" hasCustomPrompt="1"/>
          </p:nvPr>
        </p:nvSpPr>
        <p:spPr>
          <a:xfrm>
            <a:off x="7230026" y="3234810"/>
            <a:ext cx="1134418" cy="1235600"/>
          </a:xfrm>
        </p:spPr>
        <p:txBody>
          <a:bodyPr/>
          <a:lstStyle>
            <a:lvl1pPr marL="0" indent="0">
              <a:buNone/>
              <a:defRPr sz="1400">
                <a:solidFill>
                  <a:schemeClr val="tx1">
                    <a:lumMod val="50000"/>
                    <a:lumOff val="50000"/>
                  </a:schemeClr>
                </a:solidFill>
              </a:defRPr>
            </a:lvl1pPr>
          </a:lstStyle>
          <a:p>
            <a:r>
              <a:rPr lang="en-US" dirty="0"/>
              <a:t>Speaker Photo</a:t>
            </a:r>
          </a:p>
        </p:txBody>
      </p:sp>
      <p:sp>
        <p:nvSpPr>
          <p:cNvPr id="69" name="Text Placeholder 8"/>
          <p:cNvSpPr>
            <a:spLocks noGrp="1"/>
          </p:cNvSpPr>
          <p:nvPr>
            <p:ph type="body" sz="quarter" idx="34" hasCustomPrompt="1"/>
          </p:nvPr>
        </p:nvSpPr>
        <p:spPr>
          <a:xfrm>
            <a:off x="7229952" y="4588943"/>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a:t>Insert Speaker Name</a:t>
            </a:r>
          </a:p>
        </p:txBody>
      </p:sp>
      <p:sp>
        <p:nvSpPr>
          <p:cNvPr id="70" name="Text Placeholder 8"/>
          <p:cNvSpPr>
            <a:spLocks noGrp="1"/>
          </p:cNvSpPr>
          <p:nvPr>
            <p:ph type="body" sz="quarter" idx="35" hasCustomPrompt="1"/>
          </p:nvPr>
        </p:nvSpPr>
        <p:spPr>
          <a:xfrm>
            <a:off x="7229965" y="4842943"/>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a:t>Insert Speaker Title</a:t>
            </a:r>
          </a:p>
        </p:txBody>
      </p:sp>
    </p:spTree>
    <p:extLst>
      <p:ext uri="{BB962C8B-B14F-4D97-AF65-F5344CB8AC3E}">
        <p14:creationId xmlns:p14="http://schemas.microsoft.com/office/powerpoint/2010/main" val="375491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New Chapter Blank">
    <p:spTree>
      <p:nvGrpSpPr>
        <p:cNvPr id="1" name=""/>
        <p:cNvGrpSpPr/>
        <p:nvPr/>
      </p:nvGrpSpPr>
      <p:grpSpPr>
        <a:xfrm>
          <a:off x="0" y="0"/>
          <a:ext cx="0" cy="0"/>
          <a:chOff x="0" y="0"/>
          <a:chExt cx="0" cy="0"/>
        </a:xfrm>
      </p:grpSpPr>
      <p:pic>
        <p:nvPicPr>
          <p:cNvPr id="21" name="Picture 20" descr="cover-sides.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6"/>
            <a:ext cx="12306300" cy="6922294"/>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8" name="Title 1"/>
          <p:cNvSpPr>
            <a:spLocks noGrp="1"/>
          </p:cNvSpPr>
          <p:nvPr>
            <p:ph type="ctrTitle" hasCustomPrompt="1"/>
          </p:nvPr>
        </p:nvSpPr>
        <p:spPr>
          <a:xfrm>
            <a:off x="530042" y="2944299"/>
            <a:ext cx="11320205" cy="577835"/>
          </a:xfrm>
          <a:noFill/>
          <a:effectLst/>
        </p:spPr>
        <p:txBody>
          <a:bodyPr lIns="0" tIns="0" rIns="0" bIns="0" anchor="ctr" anchorCtr="0">
            <a:noAutofit/>
          </a:bodyPr>
          <a:lstStyle>
            <a:lvl1pPr>
              <a:lnSpc>
                <a:spcPts val="5127"/>
              </a:lnSpc>
              <a:spcBef>
                <a:spcPts val="0"/>
              </a:spcBef>
              <a:spcAft>
                <a:spcPts val="0"/>
              </a:spcAft>
              <a:defRPr sz="4600" b="0" baseline="0">
                <a:solidFill>
                  <a:schemeClr val="bg1"/>
                </a:solidFill>
                <a:latin typeface="+mj-lt"/>
              </a:defRPr>
            </a:lvl1pPr>
          </a:lstStyle>
          <a:p>
            <a:r>
              <a:rPr lang="en-US" dirty="0"/>
              <a:t>Introducing XYZ </a:t>
            </a:r>
          </a:p>
        </p:txBody>
      </p:sp>
      <p:sp>
        <p:nvSpPr>
          <p:cNvPr id="19" name="Rectangle 5"/>
          <p:cNvSpPr>
            <a:spLocks noGrp="1" noChangeArrowheads="1"/>
          </p:cNvSpPr>
          <p:nvPr>
            <p:ph type="subTitle" idx="1" hasCustomPrompt="1"/>
          </p:nvPr>
        </p:nvSpPr>
        <p:spPr>
          <a:xfrm>
            <a:off x="531866" y="3620309"/>
            <a:ext cx="11331080" cy="409824"/>
          </a:xfrm>
          <a:prstGeom prst="rect">
            <a:avLst/>
          </a:prstGeom>
          <a:effectLst/>
        </p:spPr>
        <p:txBody>
          <a:bodyPr lIns="0" tIns="0" rIns="0" bIns="0" anchor="t" anchorCtr="0">
            <a:noAutofit/>
          </a:bodyPr>
          <a:lstStyle>
            <a:lvl1pPr marL="0" indent="0">
              <a:buFont typeface="Wingdings" pitchFamily="2" charset="2"/>
              <a:buNone/>
              <a:defRPr sz="2600" baseline="0">
                <a:solidFill>
                  <a:schemeClr val="bg1"/>
                </a:solidFill>
                <a:latin typeface="+mj-lt"/>
              </a:defRPr>
            </a:lvl1pPr>
          </a:lstStyle>
          <a:p>
            <a:r>
              <a:rPr lang="en-US" dirty="0"/>
              <a:t>Insert tagline</a:t>
            </a:r>
          </a:p>
        </p:txBody>
      </p:sp>
    </p:spTree>
    <p:extLst>
      <p:ext uri="{BB962C8B-B14F-4D97-AF65-F5344CB8AC3E}">
        <p14:creationId xmlns:p14="http://schemas.microsoft.com/office/powerpoint/2010/main" val="99688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New Chapter Blank">
    <p:spTree>
      <p:nvGrpSpPr>
        <p:cNvPr id="1" name=""/>
        <p:cNvGrpSpPr/>
        <p:nvPr/>
      </p:nvGrpSpPr>
      <p:grpSpPr>
        <a:xfrm>
          <a:off x="0" y="0"/>
          <a:ext cx="0" cy="0"/>
          <a:chOff x="0" y="0"/>
          <a:chExt cx="0" cy="0"/>
        </a:xfrm>
      </p:grpSpPr>
      <p:pic>
        <p:nvPicPr>
          <p:cNvPr id="19" name="Picture 18" descr="cover-sides.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6"/>
            <a:ext cx="12306300" cy="6922294"/>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7" name="Title 1"/>
          <p:cNvSpPr>
            <a:spLocks noGrp="1"/>
          </p:cNvSpPr>
          <p:nvPr>
            <p:ph type="ctrTitle" hasCustomPrompt="1"/>
          </p:nvPr>
        </p:nvSpPr>
        <p:spPr>
          <a:xfrm>
            <a:off x="530042" y="3236399"/>
            <a:ext cx="11320205" cy="577835"/>
          </a:xfrm>
          <a:noFill/>
          <a:effectLst/>
        </p:spPr>
        <p:txBody>
          <a:bodyPr lIns="0" tIns="0" rIns="0" bIns="0" anchor="ctr" anchorCtr="0">
            <a:noAutofit/>
          </a:bodyPr>
          <a:lstStyle>
            <a:lvl1pPr algn="ctr">
              <a:lnSpc>
                <a:spcPts val="5127"/>
              </a:lnSpc>
              <a:spcBef>
                <a:spcPts val="0"/>
              </a:spcBef>
              <a:spcAft>
                <a:spcPts val="0"/>
              </a:spcAft>
              <a:defRPr sz="5400" b="0" cap="all" baseline="0">
                <a:solidFill>
                  <a:schemeClr val="bg1"/>
                </a:solidFill>
                <a:latin typeface="+mj-lt"/>
              </a:defRPr>
            </a:lvl1pPr>
          </a:lstStyle>
          <a:p>
            <a:r>
              <a:rPr lang="en-US" dirty="0"/>
              <a:t>Introducing XYZ </a:t>
            </a:r>
          </a:p>
        </p:txBody>
      </p:sp>
    </p:spTree>
    <p:extLst>
      <p:ext uri="{BB962C8B-B14F-4D97-AF65-F5344CB8AC3E}">
        <p14:creationId xmlns:p14="http://schemas.microsoft.com/office/powerpoint/2010/main" val="422034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72204" y="397673"/>
            <a:ext cx="9573695"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sp>
        <p:nvSpPr>
          <p:cNvPr id="27" name="Content Placeholder 2"/>
          <p:cNvSpPr>
            <a:spLocks noGrp="1"/>
          </p:cNvSpPr>
          <p:nvPr userDrawn="1">
            <p:ph idx="1" hasCustomPrompt="1"/>
          </p:nvPr>
        </p:nvSpPr>
        <p:spPr>
          <a:xfrm>
            <a:off x="558655" y="1803400"/>
            <a:ext cx="11087245" cy="3987800"/>
          </a:xfrm>
        </p:spPr>
        <p:txBody>
          <a:bodyPr lIns="0" tIns="0" rIns="0" bIns="0">
            <a:noAutofit/>
          </a:bodyPr>
          <a:lstStyle>
            <a:lvl1pPr marL="91440" indent="0">
              <a:spcBef>
                <a:spcPts val="600"/>
              </a:spcBef>
              <a:spcAft>
                <a:spcPts val="600"/>
              </a:spcAft>
              <a:buClr>
                <a:schemeClr val="tx2"/>
              </a:buClr>
              <a:buFont typeface="Arial"/>
              <a:buNone/>
              <a:defRPr sz="2300">
                <a:latin typeface="+mn-lt"/>
              </a:defRPr>
            </a:lvl1pPr>
            <a:lvl2pPr marL="722376" indent="-257175">
              <a:spcBef>
                <a:spcPts val="600"/>
              </a:spcBef>
              <a:spcAft>
                <a:spcPts val="600"/>
              </a:spcAft>
              <a:buClr>
                <a:schemeClr val="tx2"/>
              </a:buClr>
              <a:buFont typeface="Wingdings" charset="2"/>
              <a:buChar char="§"/>
              <a:defRPr sz="2300">
                <a:latin typeface="+mn-lt"/>
              </a:defRPr>
            </a:lvl2pPr>
            <a:lvl3pPr marL="1196975" indent="-242888">
              <a:spcBef>
                <a:spcPts val="600"/>
              </a:spcBef>
              <a:spcAft>
                <a:spcPts val="600"/>
              </a:spcAft>
              <a:buClr>
                <a:schemeClr val="tx2"/>
              </a:buClr>
              <a:buFont typeface="Wingdings" charset="2"/>
              <a:buChar char="§"/>
              <a:defRPr sz="2100">
                <a:latin typeface="+mn-lt"/>
              </a:defRPr>
            </a:lvl3pPr>
            <a:lvl4pPr marL="1654175" indent="-222250">
              <a:buClr>
                <a:schemeClr val="tx2"/>
              </a:buClr>
              <a:buFont typeface="Wingdings" charset="2"/>
              <a:buChar char="§"/>
              <a:defRPr sz="1800">
                <a:latin typeface="+mn-lt"/>
              </a:defRPr>
            </a:lvl4pPr>
            <a:lvl5pPr marL="2109788" indent="-200025">
              <a:buClr>
                <a:schemeClr val="tx2"/>
              </a:buClr>
              <a:buFont typeface="Wingdings" charset="2"/>
              <a:buChar char="§"/>
              <a:defRPr sz="1800">
                <a:latin typeface="+mn-lt"/>
              </a:defRPr>
            </a:lvl5pPr>
          </a:lstStyle>
          <a:p>
            <a:pPr lvl="0"/>
            <a:r>
              <a:rPr lang="en-US" dirty="0"/>
              <a:t>Click to Add Presentation Points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8" name="TextBox 17"/>
          <p:cNvSpPr txBox="1"/>
          <p:nvPr userDrawn="1"/>
        </p:nvSpPr>
        <p:spPr>
          <a:xfrm>
            <a:off x="3573326" y="6568301"/>
            <a:ext cx="5057902" cy="276999"/>
          </a:xfrm>
          <a:prstGeom prst="rect">
            <a:avLst/>
          </a:prstGeom>
          <a:noFill/>
        </p:spPr>
        <p:txBody>
          <a:bodyPr wrap="square" lIns="0" tIns="0" rIns="0" bIns="0" rtlCol="0">
            <a:spAutoFit/>
          </a:bodyPr>
          <a:lstStyle/>
          <a:p>
            <a:pPr marL="0" marR="0" indent="0" algn="ctr" defTabSz="1172078" rtl="0" eaLnBrk="1" fontAlgn="auto" latinLnBrk="0" hangingPunct="1">
              <a:lnSpc>
                <a:spcPct val="100000"/>
              </a:lnSpc>
              <a:spcBef>
                <a:spcPts val="0"/>
              </a:spcBef>
              <a:spcAft>
                <a:spcPts val="0"/>
              </a:spcAft>
              <a:buClrTx/>
              <a:buSzTx/>
              <a:buFontTx/>
              <a:buNone/>
              <a:tabLst/>
              <a:defRPr/>
            </a:pPr>
            <a:r>
              <a:rPr lang="en-US" sz="900">
                <a:solidFill>
                  <a:schemeClr val="bg1">
                    <a:lumMod val="50000"/>
                  </a:schemeClr>
                </a:solidFill>
                <a:latin typeface="+mn-lt"/>
                <a:cs typeface="Tahoma"/>
              </a:rPr>
              <a:t> </a:t>
            </a:r>
            <a:fld id="{AD71FC88-913E-664A-AFBA-FF8B42D39606}" type="slidenum">
              <a:rPr lang="en-US" sz="900" smtClean="0">
                <a:solidFill>
                  <a:schemeClr val="bg1">
                    <a:lumMod val="50000"/>
                  </a:schemeClr>
                </a:solidFill>
                <a:latin typeface="+mn-lt"/>
                <a:cs typeface="Tahoma"/>
              </a:rPr>
              <a:pPr marL="0" marR="0" indent="0" algn="ctr"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ctr"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
        <p:nvSpPr>
          <p:cNvPr id="4" name="Rectangle 3"/>
          <p:cNvSpPr/>
          <p:nvPr userDrawn="1"/>
        </p:nvSpPr>
        <p:spPr>
          <a:xfrm>
            <a:off x="0" y="0"/>
            <a:ext cx="12188825" cy="3048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6000000" scaled="0"/>
            <a:tileRect/>
          </a:gra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4047696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8799" y="3365500"/>
            <a:ext cx="11071297"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sp>
        <p:nvSpPr>
          <p:cNvPr id="18" name="TextBox 17"/>
          <p:cNvSpPr txBox="1"/>
          <p:nvPr userDrawn="1"/>
        </p:nvSpPr>
        <p:spPr>
          <a:xfrm>
            <a:off x="6103619" y="6463860"/>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a:solidFill>
                  <a:schemeClr val="bg1">
                    <a:lumMod val="50000"/>
                  </a:schemeClr>
                </a:solidFill>
                <a:latin typeface="+mn-lt"/>
                <a:cs typeface="Tahoma"/>
              </a:rPr>
              <a:t>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
        <p:nvSpPr>
          <p:cNvPr id="4" name="Picture Placeholder 3"/>
          <p:cNvSpPr>
            <a:spLocks noGrp="1"/>
          </p:cNvSpPr>
          <p:nvPr>
            <p:ph type="pic" sz="quarter" idx="10" hasCustomPrompt="1"/>
          </p:nvPr>
        </p:nvSpPr>
        <p:spPr>
          <a:xfrm>
            <a:off x="558800" y="1079500"/>
            <a:ext cx="11074400" cy="2108200"/>
          </a:xfrm>
        </p:spPr>
        <p:txBody>
          <a:bodyPr/>
          <a:lstStyle>
            <a:lvl1pPr marL="186127" indent="0">
              <a:buNone/>
              <a:defRPr baseline="0"/>
            </a:lvl1pPr>
          </a:lstStyle>
          <a:p>
            <a:r>
              <a:rPr lang="en-US" dirty="0"/>
              <a:t>{Insert picture here}</a:t>
            </a:r>
          </a:p>
        </p:txBody>
      </p:sp>
      <p:sp>
        <p:nvSpPr>
          <p:cNvPr id="7" name="Content Placeholder 6"/>
          <p:cNvSpPr>
            <a:spLocks noGrp="1"/>
          </p:cNvSpPr>
          <p:nvPr>
            <p:ph sz="quarter" idx="11"/>
          </p:nvPr>
        </p:nvSpPr>
        <p:spPr>
          <a:xfrm>
            <a:off x="558800" y="4076700"/>
            <a:ext cx="11074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0" y="0"/>
            <a:ext cx="12188825" cy="3048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6000000" scaled="0"/>
            <a:tileRect/>
          </a:gra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336621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line &amp; Content">
    <p:spTree>
      <p:nvGrpSpPr>
        <p:cNvPr id="1" name=""/>
        <p:cNvGrpSpPr/>
        <p:nvPr/>
      </p:nvGrpSpPr>
      <p:grpSpPr>
        <a:xfrm>
          <a:off x="0" y="0"/>
          <a:ext cx="0" cy="0"/>
          <a:chOff x="0" y="0"/>
          <a:chExt cx="0" cy="0"/>
        </a:xfrm>
      </p:grpSpPr>
      <p:sp>
        <p:nvSpPr>
          <p:cNvPr id="90" name="TextBox 89"/>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19"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sp>
        <p:nvSpPr>
          <p:cNvPr id="24" name="TextBox 23"/>
          <p:cNvSpPr txBox="1"/>
          <p:nvPr userDrawn="1"/>
        </p:nvSpPr>
        <p:spPr>
          <a:xfrm>
            <a:off x="5942012" y="6568301"/>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
        <p:nvSpPr>
          <p:cNvPr id="13" name="Content Placeholder 2"/>
          <p:cNvSpPr>
            <a:spLocks noGrp="1"/>
          </p:cNvSpPr>
          <p:nvPr>
            <p:ph idx="1" hasCustomPrompt="1"/>
          </p:nvPr>
        </p:nvSpPr>
        <p:spPr>
          <a:xfrm>
            <a:off x="558655" y="2146300"/>
            <a:ext cx="11087245" cy="3683000"/>
          </a:xfrm>
        </p:spPr>
        <p:txBody>
          <a:bodyPr lIns="0" tIns="0" rIns="0" bIns="0">
            <a:noAutofit/>
          </a:bodyPr>
          <a:lstStyle>
            <a:lvl1pPr marL="91440" indent="0">
              <a:spcBef>
                <a:spcPts val="600"/>
              </a:spcBef>
              <a:spcAft>
                <a:spcPts val="600"/>
              </a:spcAft>
              <a:buClr>
                <a:schemeClr val="tx2"/>
              </a:buClr>
              <a:buFont typeface="Arial"/>
              <a:buNone/>
              <a:defRPr sz="2300">
                <a:latin typeface="+mn-lt"/>
              </a:defRPr>
            </a:lvl1pPr>
            <a:lvl2pPr marL="722376" indent="-257175">
              <a:spcBef>
                <a:spcPts val="600"/>
              </a:spcBef>
              <a:spcAft>
                <a:spcPts val="600"/>
              </a:spcAft>
              <a:buClr>
                <a:schemeClr val="tx2"/>
              </a:buClr>
              <a:buFont typeface="Wingdings" charset="2"/>
              <a:buChar char="§"/>
              <a:defRPr sz="2300">
                <a:latin typeface="+mn-lt"/>
              </a:defRPr>
            </a:lvl2pPr>
            <a:lvl3pPr marL="1196975" indent="-242888">
              <a:spcBef>
                <a:spcPts val="600"/>
              </a:spcBef>
              <a:spcAft>
                <a:spcPts val="600"/>
              </a:spcAft>
              <a:buClr>
                <a:schemeClr val="tx2"/>
              </a:buClr>
              <a:buFont typeface="Wingdings" charset="2"/>
              <a:buChar char="§"/>
              <a:defRPr sz="2100">
                <a:latin typeface="+mn-lt"/>
              </a:defRPr>
            </a:lvl3pPr>
            <a:lvl4pPr marL="1654175" indent="-222250">
              <a:buClr>
                <a:schemeClr val="tx2"/>
              </a:buClr>
              <a:buFont typeface="Wingdings" charset="2"/>
              <a:buChar char="§"/>
              <a:defRPr sz="1800">
                <a:latin typeface="+mn-lt"/>
              </a:defRPr>
            </a:lvl4pPr>
            <a:lvl5pPr marL="2109788" indent="-200025">
              <a:buClr>
                <a:schemeClr val="tx2"/>
              </a:buClr>
              <a:buFont typeface="Wingdings" charset="2"/>
              <a:buChar char="§"/>
              <a:defRPr sz="1800">
                <a:latin typeface="+mn-lt"/>
              </a:defRPr>
            </a:lvl5pPr>
          </a:lstStyle>
          <a:p>
            <a:pPr lvl="0"/>
            <a:r>
              <a:rPr lang="en-US" dirty="0"/>
              <a:t>Click to Add Presentation Points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Text Placeholder 2"/>
          <p:cNvSpPr>
            <a:spLocks noGrp="1"/>
          </p:cNvSpPr>
          <p:nvPr>
            <p:ph type="body" sz="quarter" idx="10" hasCustomPrompt="1"/>
          </p:nvPr>
        </p:nvSpPr>
        <p:spPr>
          <a:xfrm>
            <a:off x="558800" y="1536700"/>
            <a:ext cx="11099800" cy="419100"/>
          </a:xfrm>
        </p:spPr>
        <p:txBody>
          <a:bodyPr lIns="0" tIns="0" rIns="0" bIns="0"/>
          <a:lstStyle>
            <a:lvl1pPr marL="0" indent="0">
              <a:buNone/>
              <a:defRPr sz="3000" strike="noStrike" cap="none" normalizeH="0" baseline="0">
                <a:solidFill>
                  <a:schemeClr val="tx1">
                    <a:lumMod val="50000"/>
                    <a:lumOff val="50000"/>
                  </a:schemeClr>
                </a:solidFill>
              </a:defRPr>
            </a:lvl1pPr>
          </a:lstStyle>
          <a:p>
            <a:pPr lvl="0"/>
            <a:r>
              <a:rPr lang="en-US"/>
              <a:t>Add Subtitle</a:t>
            </a:r>
          </a:p>
        </p:txBody>
      </p:sp>
      <p:sp>
        <p:nvSpPr>
          <p:cNvPr id="11" name="Rectangle 10"/>
          <p:cNvSpPr/>
          <p:nvPr userDrawn="1"/>
        </p:nvSpPr>
        <p:spPr>
          <a:xfrm>
            <a:off x="0" y="0"/>
            <a:ext cx="12188825" cy="3048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6000000" scaled="0"/>
            <a:tileRect/>
          </a:gra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268100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All graphic">
    <p:spTree>
      <p:nvGrpSpPr>
        <p:cNvPr id="1" name=""/>
        <p:cNvGrpSpPr/>
        <p:nvPr/>
      </p:nvGrpSpPr>
      <p:grpSpPr>
        <a:xfrm>
          <a:off x="0" y="0"/>
          <a:ext cx="0" cy="0"/>
          <a:chOff x="0" y="0"/>
          <a:chExt cx="0" cy="0"/>
        </a:xfrm>
      </p:grpSpPr>
      <p:sp>
        <p:nvSpPr>
          <p:cNvPr id="65" name="Picture Placeholder 7"/>
          <p:cNvSpPr>
            <a:spLocks noGrp="1"/>
          </p:cNvSpPr>
          <p:nvPr>
            <p:ph type="pic" sz="quarter" idx="13" hasCustomPrompt="1"/>
          </p:nvPr>
        </p:nvSpPr>
        <p:spPr>
          <a:xfrm>
            <a:off x="558657" y="1816100"/>
            <a:ext cx="11074543" cy="4000500"/>
          </a:xfrm>
          <a:noFill/>
        </p:spPr>
        <p:txBody>
          <a:bodyPr lIns="0" tIns="0" rIns="0" bIns="0">
            <a:noAutofit/>
          </a:bodyPr>
          <a:lstStyle>
            <a:lvl1pPr>
              <a:buNone/>
              <a:defRPr sz="2300">
                <a:latin typeface="+mn-lt"/>
              </a:defRPr>
            </a:lvl1pPr>
          </a:lstStyle>
          <a:p>
            <a:r>
              <a:rPr lang="en-US" dirty="0"/>
              <a:t>Click icon to add picture or diagrams</a:t>
            </a:r>
            <a:endParaRPr dirty="0"/>
          </a:p>
        </p:txBody>
      </p:sp>
      <p:sp>
        <p:nvSpPr>
          <p:cNvPr id="15"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sp>
        <p:nvSpPr>
          <p:cNvPr id="18" name="TextBox 17"/>
          <p:cNvSpPr txBox="1"/>
          <p:nvPr userDrawn="1"/>
        </p:nvSpPr>
        <p:spPr>
          <a:xfrm>
            <a:off x="3566977" y="6581001"/>
            <a:ext cx="5057902" cy="276999"/>
          </a:xfrm>
          <a:prstGeom prst="rect">
            <a:avLst/>
          </a:prstGeom>
          <a:noFill/>
        </p:spPr>
        <p:txBody>
          <a:bodyPr wrap="square" lIns="0" tIns="0" rIns="0" bIns="0" rtlCol="0">
            <a:spAutoFit/>
          </a:bodyPr>
          <a:lstStyle/>
          <a:p>
            <a:pPr marL="0" marR="0" indent="0" algn="ctr" defTabSz="1172078" rtl="0" eaLnBrk="1" fontAlgn="auto" latinLnBrk="0" hangingPunct="1">
              <a:lnSpc>
                <a:spcPct val="100000"/>
              </a:lnSpc>
              <a:spcBef>
                <a:spcPts val="0"/>
              </a:spcBef>
              <a:spcAft>
                <a:spcPts val="0"/>
              </a:spcAft>
              <a:buClrTx/>
              <a:buSzTx/>
              <a:buFontTx/>
              <a:buNone/>
              <a:tabLst/>
              <a:defRPr/>
            </a:pPr>
            <a:fld id="{AD71FC88-913E-664A-AFBA-FF8B42D39606}" type="slidenum">
              <a:rPr lang="en-US" sz="900" smtClean="0">
                <a:solidFill>
                  <a:schemeClr val="bg1">
                    <a:lumMod val="50000"/>
                  </a:schemeClr>
                </a:solidFill>
                <a:latin typeface="+mn-lt"/>
                <a:cs typeface="Tahoma"/>
              </a:rPr>
              <a:pPr marL="0" marR="0" indent="0" algn="ctr"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ctr"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
        <p:nvSpPr>
          <p:cNvPr id="8" name="Rectangle 7"/>
          <p:cNvSpPr/>
          <p:nvPr userDrawn="1"/>
        </p:nvSpPr>
        <p:spPr>
          <a:xfrm>
            <a:off x="0" y="0"/>
            <a:ext cx="12188825" cy="30480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6000000" scaled="0"/>
            <a:tileRect/>
          </a:gra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Tree>
    <p:extLst>
      <p:ext uri="{BB962C8B-B14F-4D97-AF65-F5344CB8AC3E}">
        <p14:creationId xmlns:p14="http://schemas.microsoft.com/office/powerpoint/2010/main" val="3609252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6" y="1917702"/>
            <a:ext cx="11054586" cy="4089400"/>
          </a:xfrm>
          <a:prstGeom prst="rect">
            <a:avLst/>
          </a:prstGeom>
        </p:spPr>
        <p:txBody>
          <a:bodyPr vert="horz" lIns="117208" tIns="58604" rIns="117208" bIns="586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Placeholder 1"/>
          <p:cNvSpPr>
            <a:spLocks noGrp="1"/>
          </p:cNvSpPr>
          <p:nvPr>
            <p:ph type="title"/>
          </p:nvPr>
        </p:nvSpPr>
        <p:spPr>
          <a:xfrm>
            <a:off x="609441" y="630383"/>
            <a:ext cx="11037658" cy="967840"/>
          </a:xfrm>
          <a:prstGeom prst="rect">
            <a:avLst/>
          </a:prstGeom>
          <a:noFill/>
        </p:spPr>
        <p:txBody>
          <a:bodyPr vert="horz" lIns="117208" tIns="58604" rIns="117208" bIns="58604" rtlCol="0" anchor="t" anchorCtr="0">
            <a:noAutofit/>
          </a:bodyPr>
          <a:lstStyle/>
          <a:p>
            <a:r>
              <a:rPr lang="en-US"/>
              <a:t>Click to edit Master title style</a:t>
            </a:r>
            <a:endParaRPr dirty="0"/>
          </a:p>
        </p:txBody>
      </p:sp>
      <p:sp>
        <p:nvSpPr>
          <p:cNvPr id="4" name="TextBox 3"/>
          <p:cNvSpPr txBox="1"/>
          <p:nvPr userDrawn="1"/>
        </p:nvSpPr>
        <p:spPr>
          <a:xfrm>
            <a:off x="227012" y="6477000"/>
            <a:ext cx="2632067" cy="246221"/>
          </a:xfrm>
          <a:prstGeom prst="rect">
            <a:avLst/>
          </a:prstGeom>
          <a:noFill/>
        </p:spPr>
        <p:txBody>
          <a:bodyPr vert="horz" wrap="none" lIns="0" tIns="0" rIns="0" bIns="0" rtlCol="0" anchor="t" anchorCtr="0">
            <a:spAutoFit/>
          </a:bodyPr>
          <a:lstStyle/>
          <a:p>
            <a:pPr>
              <a:buClr>
                <a:schemeClr val="tx2"/>
              </a:buClr>
            </a:pPr>
            <a:r>
              <a:rPr lang="en-US" sz="1600">
                <a:solidFill>
                  <a:schemeClr val="bg1">
                    <a:lumMod val="75000"/>
                  </a:schemeClr>
                </a:solidFill>
              </a:rPr>
              <a:t>Kelly-McCreary</a:t>
            </a:r>
            <a:r>
              <a:rPr lang="en-US" sz="1600" baseline="0">
                <a:solidFill>
                  <a:schemeClr val="bg1">
                    <a:lumMod val="75000"/>
                  </a:schemeClr>
                </a:solidFill>
              </a:rPr>
              <a:t> &amp; Associates</a:t>
            </a:r>
            <a:endParaRPr lang="en-US" sz="1600" dirty="0">
              <a:solidFill>
                <a:schemeClr val="bg1">
                  <a:lumMod val="75000"/>
                </a:schemeClr>
              </a:solidFill>
            </a:endParaRPr>
          </a:p>
        </p:txBody>
      </p:sp>
    </p:spTree>
    <p:extLst>
      <p:ext uri="{BB962C8B-B14F-4D97-AF65-F5344CB8AC3E}">
        <p14:creationId xmlns:p14="http://schemas.microsoft.com/office/powerpoint/2010/main" val="3150460873"/>
      </p:ext>
    </p:extLst>
  </p:cSld>
  <p:clrMap bg1="lt1" tx1="dk1" bg2="lt2" tx2="dk2" accent1="accent1" accent2="accent2" accent3="accent3" accent4="accent4" accent5="accent5" accent6="accent6" hlink="hlink" folHlink="folHlink"/>
  <p:sldLayoutIdLst>
    <p:sldLayoutId id="2147483705" r:id="rId1"/>
    <p:sldLayoutId id="2147483732" r:id="rId2"/>
    <p:sldLayoutId id="2147483743" r:id="rId3"/>
    <p:sldLayoutId id="2147483742" r:id="rId4"/>
    <p:sldLayoutId id="2147483740" r:id="rId5"/>
    <p:sldLayoutId id="2147483694" r:id="rId6"/>
    <p:sldLayoutId id="2147483758" r:id="rId7"/>
    <p:sldLayoutId id="2147483722" r:id="rId8"/>
    <p:sldLayoutId id="2147483676" r:id="rId9"/>
    <p:sldLayoutId id="2147483757" r:id="rId10"/>
    <p:sldLayoutId id="2147483739" r:id="rId11"/>
    <p:sldLayoutId id="2147483714" r:id="rId12"/>
    <p:sldLayoutId id="2147483731" r:id="rId13"/>
    <p:sldLayoutId id="2147483723" r:id="rId14"/>
  </p:sldLayoutIdLst>
  <p:txStyles>
    <p:titleStyle>
      <a:lvl1pPr algn="l" defTabSz="1172078" rtl="0" eaLnBrk="1" latinLnBrk="0" hangingPunct="1">
        <a:lnSpc>
          <a:spcPts val="5800"/>
        </a:lnSpc>
        <a:spcBef>
          <a:spcPct val="0"/>
        </a:spcBef>
        <a:buNone/>
        <a:defRPr sz="5400" kern="1200" baseline="0">
          <a:solidFill>
            <a:schemeClr val="tx1"/>
          </a:solidFill>
          <a:latin typeface="+mj-lt"/>
          <a:ea typeface="+mj-ea"/>
          <a:cs typeface="Tahoma"/>
        </a:defRPr>
      </a:lvl1pPr>
    </p:titleStyle>
    <p:bodyStyle>
      <a:lvl1pPr marL="0" indent="0" algn="l" defTabSz="1172078" rtl="0" eaLnBrk="1" latinLnBrk="0" hangingPunct="1">
        <a:spcBef>
          <a:spcPts val="600"/>
        </a:spcBef>
        <a:spcAft>
          <a:spcPts val="600"/>
        </a:spcAft>
        <a:buClr>
          <a:schemeClr val="tx2"/>
        </a:buClr>
        <a:buSzPct val="90000"/>
        <a:buFont typeface="Wingdings" charset="2"/>
        <a:buNone/>
        <a:defRPr sz="3100" kern="1200">
          <a:solidFill>
            <a:schemeClr val="tx1">
              <a:lumMod val="85000"/>
              <a:lumOff val="15000"/>
            </a:schemeClr>
          </a:solidFill>
          <a:latin typeface="+mj-lt"/>
          <a:ea typeface="+mn-ea"/>
          <a:cs typeface="Tahoma"/>
        </a:defRPr>
      </a:lvl1pPr>
      <a:lvl2pPr marL="1043239" indent="-457200" algn="l" defTabSz="1172078" rtl="0" eaLnBrk="1" latinLnBrk="0" hangingPunct="1">
        <a:spcBef>
          <a:spcPts val="600"/>
        </a:spcBef>
        <a:buClr>
          <a:schemeClr val="tx2"/>
        </a:buClr>
        <a:buSzPct val="90000"/>
        <a:buFont typeface="Wingdings" charset="2"/>
        <a:buChar char="§"/>
        <a:defRPr sz="2800" kern="1200">
          <a:solidFill>
            <a:schemeClr val="tx1">
              <a:lumMod val="85000"/>
              <a:lumOff val="15000"/>
            </a:schemeClr>
          </a:solidFill>
          <a:latin typeface="+mj-lt"/>
          <a:ea typeface="+mn-ea"/>
          <a:cs typeface="Tahoma"/>
        </a:defRPr>
      </a:lvl2pPr>
      <a:lvl3pPr marL="1629278" indent="-457200" algn="l" defTabSz="1172078" rtl="0" eaLnBrk="1" latinLnBrk="0" hangingPunct="1">
        <a:spcBef>
          <a:spcPts val="600"/>
        </a:spcBef>
        <a:buClr>
          <a:schemeClr val="tx2"/>
        </a:buClr>
        <a:buSzPct val="90000"/>
        <a:buFont typeface="Wingdings" charset="2"/>
        <a:buChar char="§"/>
        <a:defRPr sz="2600" kern="1200">
          <a:solidFill>
            <a:schemeClr val="tx1">
              <a:lumMod val="85000"/>
              <a:lumOff val="15000"/>
            </a:schemeClr>
          </a:solidFill>
          <a:latin typeface="+mj-lt"/>
          <a:ea typeface="+mn-ea"/>
          <a:cs typeface="Tahoma"/>
        </a:defRPr>
      </a:lvl3pPr>
      <a:lvl4pPr marL="1958576" indent="-342900" algn="l" defTabSz="1172078" rtl="0" eaLnBrk="1" latinLnBrk="0" hangingPunct="1">
        <a:spcBef>
          <a:spcPts val="600"/>
        </a:spcBef>
        <a:buClr>
          <a:schemeClr val="tx2"/>
        </a:buClr>
        <a:buSzPct val="90000"/>
        <a:buFont typeface="Wingdings" charset="2"/>
        <a:buChar char="§"/>
        <a:defRPr sz="2300" kern="1200">
          <a:solidFill>
            <a:schemeClr val="tx1">
              <a:lumMod val="85000"/>
              <a:lumOff val="15000"/>
            </a:schemeClr>
          </a:solidFill>
          <a:latin typeface="+mj-lt"/>
          <a:ea typeface="+mn-ea"/>
          <a:cs typeface="Tahoma"/>
        </a:defRPr>
      </a:lvl4pPr>
      <a:lvl5pPr marL="2404210" indent="-342900" algn="l" defTabSz="1172078" rtl="0" eaLnBrk="1" latinLnBrk="0" hangingPunct="1">
        <a:spcBef>
          <a:spcPts val="600"/>
        </a:spcBef>
        <a:buClr>
          <a:schemeClr val="tx2"/>
        </a:buClr>
        <a:buSzPct val="90000"/>
        <a:buFont typeface="Wingdings" charset="2"/>
        <a:buChar char="§"/>
        <a:defRPr sz="2300" kern="1200">
          <a:solidFill>
            <a:schemeClr val="tx1">
              <a:lumMod val="85000"/>
              <a:lumOff val="15000"/>
            </a:schemeClr>
          </a:solidFill>
          <a:latin typeface="+mj-lt"/>
          <a:ea typeface="+mn-ea"/>
          <a:cs typeface="Tahoma"/>
        </a:defRPr>
      </a:lvl5pPr>
      <a:lvl6pPr marL="2936300"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6pPr>
      <a:lvl7pPr marL="3365654"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7pPr>
      <a:lvl8pPr marL="3807219"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8pPr>
      <a:lvl9pPr marL="4246748"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a:solidFill>
            <a:schemeClr val="tx1">
              <a:lumMod val="85000"/>
              <a:lumOff val="15000"/>
            </a:schemeClr>
          </a:solidFill>
          <a:latin typeface="+mn-lt"/>
          <a:ea typeface="+mn-ea"/>
          <a:cs typeface="+mn-cs"/>
        </a:defRPr>
      </a:lvl9pPr>
    </p:bodyStyle>
    <p:otherStyle>
      <a:defPPr>
        <a:defRPr/>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www.itbusinessedge.com/interviews/three-reasons-big-data-projects-fail.html"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manning.com/mccreary" TargetMode="Externa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dan.mccreary@marklogic.com" TargetMode="Externa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3446" y="2449917"/>
            <a:ext cx="9117229" cy="1932500"/>
          </a:xfrm>
        </p:spPr>
        <p:txBody>
          <a:bodyPr>
            <a:normAutofit/>
          </a:bodyPr>
          <a:lstStyle/>
          <a:p>
            <a:pPr algn="ctr"/>
            <a:r>
              <a:rPr lang="en-US" sz="5400" b="1" dirty="0"/>
              <a:t>Data Lakes vs. Data Hubs</a:t>
            </a:r>
            <a:br>
              <a:rPr lang="en-US" sz="5400" b="1" dirty="0"/>
            </a:br>
            <a:r>
              <a:rPr lang="en-US" sz="3600" dirty="0"/>
              <a:t>Which one is right for you? </a:t>
            </a:r>
            <a:r>
              <a:rPr lang="en-US" sz="2000" dirty="0">
                <a:solidFill>
                  <a:schemeClr val="bg1">
                    <a:lumMod val="65000"/>
                  </a:schemeClr>
                </a:solidFill>
              </a:rPr>
              <a:t>(v 2.2)</a:t>
            </a:r>
            <a:endParaRPr lang="en-US" sz="3600" dirty="0">
              <a:solidFill>
                <a:schemeClr val="bg1">
                  <a:lumMod val="65000"/>
                </a:schemeClr>
              </a:solidFill>
            </a:endParaRPr>
          </a:p>
        </p:txBody>
      </p:sp>
      <p:sp>
        <p:nvSpPr>
          <p:cNvPr id="5" name="Text Placeholder 4"/>
          <p:cNvSpPr>
            <a:spLocks noGrp="1"/>
          </p:cNvSpPr>
          <p:nvPr>
            <p:ph type="body" sz="quarter" idx="10"/>
          </p:nvPr>
        </p:nvSpPr>
        <p:spPr>
          <a:xfrm>
            <a:off x="455612" y="4572000"/>
            <a:ext cx="4876800" cy="1295400"/>
          </a:xfrm>
        </p:spPr>
        <p:txBody>
          <a:bodyPr/>
          <a:lstStyle/>
          <a:p>
            <a:r>
              <a:rPr lang="en-US" dirty="0"/>
              <a:t>Dan McCreary</a:t>
            </a:r>
          </a:p>
          <a:p>
            <a:r>
              <a:rPr lang="en-US" dirty="0"/>
              <a:t>President, Kelly-McCreary and Associates</a:t>
            </a:r>
          </a:p>
          <a:p>
            <a:r>
              <a:rPr lang="en-US" dirty="0" err="1"/>
              <a:t>dan@danmccreary.com</a:t>
            </a:r>
            <a:endParaRPr lang="en-US" dirty="0"/>
          </a:p>
        </p:txBody>
      </p:sp>
      <p:grpSp>
        <p:nvGrpSpPr>
          <p:cNvPr id="6" name="Group 5"/>
          <p:cNvGrpSpPr/>
          <p:nvPr/>
        </p:nvGrpSpPr>
        <p:grpSpPr>
          <a:xfrm>
            <a:off x="8761412" y="5467290"/>
            <a:ext cx="3758221" cy="400110"/>
            <a:chOff x="533400" y="3505200"/>
            <a:chExt cx="2819400" cy="400109"/>
          </a:xfrm>
        </p:grpSpPr>
        <p:pic>
          <p:nvPicPr>
            <p:cNvPr id="7" name="Picture 4"/>
            <p:cNvPicPr>
              <a:picLocks noChangeAspect="1" noChangeArrowheads="1"/>
            </p:cNvPicPr>
            <p:nvPr/>
          </p:nvPicPr>
          <p:blipFill>
            <a:blip r:embed="rId2" cstate="print"/>
            <a:srcRect/>
            <a:stretch>
              <a:fillRect/>
            </a:stretch>
          </p:blipFill>
          <p:spPr bwMode="auto">
            <a:xfrm>
              <a:off x="533400" y="3581400"/>
              <a:ext cx="1252251" cy="304800"/>
            </a:xfrm>
            <a:prstGeom prst="rect">
              <a:avLst/>
            </a:prstGeom>
            <a:noFill/>
            <a:ln w="9525">
              <a:noFill/>
              <a:miter lim="800000"/>
              <a:headEnd/>
              <a:tailEnd/>
            </a:ln>
          </p:spPr>
        </p:pic>
        <p:sp>
          <p:nvSpPr>
            <p:cNvPr id="8" name="TextBox 7"/>
            <p:cNvSpPr txBox="1"/>
            <p:nvPr/>
          </p:nvSpPr>
          <p:spPr>
            <a:xfrm>
              <a:off x="1752600" y="3505200"/>
              <a:ext cx="1600200" cy="400109"/>
            </a:xfrm>
            <a:prstGeom prst="rect">
              <a:avLst/>
            </a:prstGeom>
            <a:noFill/>
          </p:spPr>
          <p:txBody>
            <a:bodyPr wrap="square" rtlCol="0">
              <a:spAutoFit/>
            </a:bodyPr>
            <a:lstStyle/>
            <a:p>
              <a:r>
                <a:rPr lang="en-US" sz="2000" b="1" dirty="0">
                  <a:latin typeface="Arial Narrow" pitchFamily="34" charset="0"/>
                </a:rPr>
                <a:t>@dmccreary</a:t>
              </a:r>
            </a:p>
          </p:txBody>
        </p:sp>
      </p:grpSp>
      <p:pic>
        <p:nvPicPr>
          <p:cNvPr id="9" name="Picture 8"/>
          <p:cNvPicPr>
            <a:picLocks noChangeAspect="1"/>
          </p:cNvPicPr>
          <p:nvPr/>
        </p:nvPicPr>
        <p:blipFill rotWithShape="1">
          <a:blip r:embed="rId3"/>
          <a:srcRect l="24005" t="39343" r="25995" b="39059"/>
          <a:stretch/>
        </p:blipFill>
        <p:spPr>
          <a:xfrm>
            <a:off x="5222392" y="6056983"/>
            <a:ext cx="1575804" cy="416121"/>
          </a:xfrm>
          <a:prstGeom prst="rect">
            <a:avLst/>
          </a:prstGeom>
        </p:spPr>
      </p:pic>
      <p:sp>
        <p:nvSpPr>
          <p:cNvPr id="10" name="TextBox 9"/>
          <p:cNvSpPr txBox="1"/>
          <p:nvPr/>
        </p:nvSpPr>
        <p:spPr>
          <a:xfrm>
            <a:off x="6812185" y="6028492"/>
            <a:ext cx="5526067" cy="447869"/>
          </a:xfrm>
          <a:prstGeom prst="rect">
            <a:avLst/>
          </a:prstGeom>
          <a:noFill/>
        </p:spPr>
        <p:txBody>
          <a:bodyPr vert="horz" wrap="none" lIns="0" tIns="0" rIns="0" bIns="0" rtlCol="0" anchor="t" anchorCtr="0">
            <a:noAutofit/>
          </a:bodyPr>
          <a:lstStyle/>
          <a:p>
            <a:pPr>
              <a:buClr>
                <a:schemeClr val="tx2"/>
              </a:buClr>
            </a:pPr>
            <a:r>
              <a:rPr lang="en-US" sz="2400" dirty="0"/>
              <a:t>http://</a:t>
            </a:r>
            <a:r>
              <a:rPr lang="en-US" sz="2100" dirty="0"/>
              <a:t>www.linkedin.com</a:t>
            </a:r>
            <a:r>
              <a:rPr lang="en-US" sz="2400" dirty="0"/>
              <a:t>/in/danmccreary</a:t>
            </a:r>
            <a:endParaRPr lang="en-US" sz="2700" dirty="0">
              <a:latin typeface="Arial" pitchFamily="34" charset="0"/>
              <a:cs typeface="Arial" pitchFamily="34" charset="0"/>
            </a:endParaRPr>
          </a:p>
          <a:p>
            <a:pPr>
              <a:buClr>
                <a:schemeClr val="tx2"/>
              </a:buClr>
            </a:pPr>
            <a:endParaRPr lang="en-US" dirty="0"/>
          </a:p>
        </p:txBody>
      </p:sp>
      <p:pic>
        <p:nvPicPr>
          <p:cNvPr id="11" name="Picture 10"/>
          <p:cNvPicPr>
            <a:picLocks noChangeAspect="1"/>
          </p:cNvPicPr>
          <p:nvPr/>
        </p:nvPicPr>
        <p:blipFill>
          <a:blip r:embed="rId4"/>
          <a:stretch>
            <a:fillRect/>
          </a:stretch>
        </p:blipFill>
        <p:spPr>
          <a:xfrm>
            <a:off x="471953" y="448120"/>
            <a:ext cx="11272253" cy="1786055"/>
          </a:xfrm>
          <a:prstGeom prst="rect">
            <a:avLst/>
          </a:prstGeom>
        </p:spPr>
      </p:pic>
    </p:spTree>
    <p:extLst>
      <p:ext uri="{BB962C8B-B14F-4D97-AF65-F5344CB8AC3E}">
        <p14:creationId xmlns:p14="http://schemas.microsoft.com/office/powerpoint/2010/main" val="2531025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164" y="418440"/>
            <a:ext cx="7592495" cy="584640"/>
          </a:xfrm>
        </p:spPr>
        <p:txBody>
          <a:bodyPr/>
          <a:lstStyle/>
          <a:p>
            <a:r>
              <a:rPr lang="en-US" dirty="0"/>
              <a:t>Amazon S3 Pricing (Nov. 2016)</a:t>
            </a:r>
          </a:p>
        </p:txBody>
      </p:sp>
      <p:pic>
        <p:nvPicPr>
          <p:cNvPr id="4" name="Picture 3"/>
          <p:cNvPicPr>
            <a:picLocks noChangeAspect="1"/>
          </p:cNvPicPr>
          <p:nvPr/>
        </p:nvPicPr>
        <p:blipFill>
          <a:blip r:embed="rId2"/>
          <a:stretch>
            <a:fillRect/>
          </a:stretch>
        </p:blipFill>
        <p:spPr>
          <a:xfrm>
            <a:off x="531812" y="1066800"/>
            <a:ext cx="9372600" cy="4277135"/>
          </a:xfrm>
          <a:prstGeom prst="rect">
            <a:avLst/>
          </a:prstGeom>
        </p:spPr>
      </p:pic>
      <p:sp>
        <p:nvSpPr>
          <p:cNvPr id="5" name="TextBox 4"/>
          <p:cNvSpPr txBox="1"/>
          <p:nvPr/>
        </p:nvSpPr>
        <p:spPr>
          <a:xfrm>
            <a:off x="912812" y="5334000"/>
            <a:ext cx="7010400" cy="1219200"/>
          </a:xfrm>
          <a:prstGeom prst="rect">
            <a:avLst/>
          </a:prstGeom>
          <a:noFill/>
        </p:spPr>
        <p:txBody>
          <a:bodyPr vert="horz" wrap="none" lIns="0" tIns="0" rIns="0" bIns="0" rtlCol="0" anchor="t" anchorCtr="0">
            <a:noAutofit/>
          </a:bodyPr>
          <a:lstStyle/>
          <a:p>
            <a:pPr>
              <a:buClr>
                <a:schemeClr val="tx2"/>
              </a:buClr>
            </a:pPr>
            <a:r>
              <a:rPr lang="en-US" sz="1600" dirty="0"/>
              <a:t>SLA Design:</a:t>
            </a:r>
          </a:p>
          <a:p>
            <a:pPr lvl="1">
              <a:buClr>
                <a:schemeClr val="tx2"/>
              </a:buClr>
            </a:pPr>
            <a:r>
              <a:rPr lang="en-US" sz="1600" dirty="0"/>
              <a:t>5 9s availability (you can read your data at any point in time)</a:t>
            </a:r>
          </a:p>
          <a:p>
            <a:pPr lvl="1">
              <a:buClr>
                <a:schemeClr val="tx2"/>
              </a:buClr>
            </a:pPr>
            <a:r>
              <a:rPr lang="en-US" sz="1600" dirty="0"/>
              <a:t>11 9s durability (your data will not get lost)</a:t>
            </a:r>
          </a:p>
          <a:p>
            <a:pPr lvl="1">
              <a:buClr>
                <a:schemeClr val="tx2"/>
              </a:buClr>
            </a:pPr>
            <a:r>
              <a:rPr lang="en-US" sz="1600" dirty="0"/>
              <a:t>Price has </a:t>
            </a:r>
            <a:r>
              <a:rPr lang="en-US" sz="1600" b="1" dirty="0"/>
              <a:t>never</a:t>
            </a:r>
            <a:r>
              <a:rPr lang="en-US" sz="1600" dirty="0"/>
              <a:t> gone up (only down) </a:t>
            </a:r>
          </a:p>
        </p:txBody>
      </p:sp>
      <p:sp>
        <p:nvSpPr>
          <p:cNvPr id="6" name="Oval 5"/>
          <p:cNvSpPr/>
          <p:nvPr/>
        </p:nvSpPr>
        <p:spPr>
          <a:xfrm>
            <a:off x="2817812" y="2667000"/>
            <a:ext cx="1828800" cy="609600"/>
          </a:xfrm>
          <a:prstGeom prst="ellipse">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7" name="TextBox 6"/>
          <p:cNvSpPr txBox="1"/>
          <p:nvPr/>
        </p:nvSpPr>
        <p:spPr>
          <a:xfrm>
            <a:off x="6475412" y="1219200"/>
            <a:ext cx="5181600" cy="381000"/>
          </a:xfrm>
          <a:prstGeom prst="rect">
            <a:avLst/>
          </a:prstGeom>
          <a:noFill/>
        </p:spPr>
        <p:txBody>
          <a:bodyPr vert="horz" wrap="none" lIns="0" tIns="0" rIns="0" bIns="0" rtlCol="0" anchor="t" anchorCtr="0">
            <a:noAutofit/>
          </a:bodyPr>
          <a:lstStyle/>
          <a:p>
            <a:pPr>
              <a:buClr>
                <a:schemeClr val="tx2"/>
              </a:buClr>
            </a:pPr>
            <a:r>
              <a:rPr lang="en-US" dirty="0"/>
              <a:t>36 cents/GB/year = $360/TB/year </a:t>
            </a:r>
          </a:p>
        </p:txBody>
      </p:sp>
      <p:cxnSp>
        <p:nvCxnSpPr>
          <p:cNvPr id="9" name="Straight Arrow Connector 8"/>
          <p:cNvCxnSpPr/>
          <p:nvPr/>
        </p:nvCxnSpPr>
        <p:spPr>
          <a:xfrm flipH="1">
            <a:off x="4494212" y="1371600"/>
            <a:ext cx="1981200" cy="1371600"/>
          </a:xfrm>
          <a:prstGeom prst="straightConnector1">
            <a:avLst/>
          </a:prstGeom>
          <a:ln w="38100" cap="flat">
            <a:solidFill>
              <a:schemeClr val="accent4">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620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3825" y="455444"/>
            <a:ext cx="11049000" cy="584640"/>
          </a:xfrm>
        </p:spPr>
        <p:txBody>
          <a:bodyPr/>
          <a:lstStyle/>
          <a:p>
            <a:r>
              <a:rPr lang="en-US" sz="2800" b="1" dirty="0"/>
              <a:t>Implemented with a distributed fault-tolerant parallel file systems</a:t>
            </a:r>
          </a:p>
        </p:txBody>
      </p:sp>
      <p:sp>
        <p:nvSpPr>
          <p:cNvPr id="3" name="Content Placeholder 2"/>
          <p:cNvSpPr>
            <a:spLocks noGrp="1"/>
          </p:cNvSpPr>
          <p:nvPr>
            <p:ph idx="1"/>
          </p:nvPr>
        </p:nvSpPr>
        <p:spPr>
          <a:xfrm>
            <a:off x="386789" y="1368085"/>
            <a:ext cx="11087245" cy="4495800"/>
          </a:xfrm>
        </p:spPr>
        <p:txBody>
          <a:bodyPr/>
          <a:lstStyle/>
          <a:p>
            <a:pPr marL="434340" indent="-342900">
              <a:buFont typeface="Arial"/>
              <a:buChar char="•"/>
            </a:pPr>
            <a:r>
              <a:rPr lang="en-US" dirty="0"/>
              <a:t>Hadoop</a:t>
            </a:r>
          </a:p>
          <a:p>
            <a:pPr marL="1065276" lvl="1" indent="-342900">
              <a:buFont typeface="Arial"/>
              <a:buChar char="•"/>
            </a:pPr>
            <a:r>
              <a:rPr lang="en-US" dirty="0"/>
              <a:t>Hadoop Distributed File System HDFS</a:t>
            </a:r>
          </a:p>
          <a:p>
            <a:pPr marL="434340" indent="-342900">
              <a:buFont typeface="Arial"/>
              <a:buChar char="•"/>
            </a:pPr>
            <a:r>
              <a:rPr lang="en-US" dirty="0"/>
              <a:t>Amazon S3</a:t>
            </a:r>
          </a:p>
          <a:p>
            <a:pPr marL="1065276" lvl="1" indent="-342900">
              <a:buFont typeface="Arial"/>
              <a:buChar char="•"/>
            </a:pPr>
            <a:r>
              <a:rPr lang="en-US" dirty="0"/>
              <a:t>Cloud based object store</a:t>
            </a:r>
          </a:p>
          <a:p>
            <a:pPr marL="434340" indent="-342900">
              <a:buFont typeface="Arial"/>
              <a:buChar char="•"/>
            </a:pPr>
            <a:r>
              <a:rPr lang="en-US" dirty="0"/>
              <a:t>Other Distributed File Systems:</a:t>
            </a:r>
          </a:p>
          <a:p>
            <a:pPr marL="1065276" lvl="1" indent="-342900">
              <a:buFont typeface="Arial"/>
              <a:buChar char="•"/>
            </a:pPr>
            <a:r>
              <a:rPr lang="en-US" dirty="0"/>
              <a:t>Ceph (</a:t>
            </a:r>
            <a:r>
              <a:rPr lang="en-US" dirty="0" err="1"/>
              <a:t>OpenStack</a:t>
            </a:r>
            <a:r>
              <a:rPr lang="en-US" dirty="0"/>
              <a:t>)</a:t>
            </a:r>
          </a:p>
          <a:p>
            <a:pPr marL="1065276" lvl="1" indent="-342900">
              <a:buFont typeface="Arial"/>
              <a:buChar char="•"/>
            </a:pPr>
            <a:r>
              <a:rPr lang="en-US" dirty="0"/>
              <a:t>GlusterFS (now owned by Red Hat)</a:t>
            </a:r>
          </a:p>
          <a:p>
            <a:pPr marL="1065276" lvl="1" indent="-342900">
              <a:buFont typeface="Arial"/>
              <a:buChar char="•"/>
            </a:pPr>
            <a:r>
              <a:rPr lang="en-US" dirty="0"/>
              <a:t>GNU Cluster File System</a:t>
            </a:r>
          </a:p>
          <a:p>
            <a:pPr marL="1065276" lvl="1" indent="-342900">
              <a:buFont typeface="Arial"/>
              <a:buChar char="•"/>
            </a:pPr>
            <a:r>
              <a:rPr lang="en-US" dirty="0"/>
              <a:t>Lustre</a:t>
            </a:r>
          </a:p>
        </p:txBody>
      </p:sp>
      <p:sp>
        <p:nvSpPr>
          <p:cNvPr id="4" name="TextBox 3"/>
          <p:cNvSpPr txBox="1"/>
          <p:nvPr/>
        </p:nvSpPr>
        <p:spPr>
          <a:xfrm>
            <a:off x="3656012" y="6019800"/>
            <a:ext cx="7772400" cy="304800"/>
          </a:xfrm>
          <a:prstGeom prst="rect">
            <a:avLst/>
          </a:prstGeom>
          <a:noFill/>
        </p:spPr>
        <p:txBody>
          <a:bodyPr vert="horz" wrap="none" lIns="0" tIns="0" rIns="0" bIns="0" rtlCol="0" anchor="t" anchorCtr="0">
            <a:noAutofit/>
          </a:bodyPr>
          <a:lstStyle/>
          <a:p>
            <a:pPr>
              <a:buClr>
                <a:schemeClr val="tx2"/>
              </a:buClr>
            </a:pPr>
            <a:r>
              <a:rPr lang="en-US" sz="1400" dirty="0"/>
              <a:t>https://</a:t>
            </a:r>
            <a:r>
              <a:rPr lang="en-US" sz="1400" dirty="0" err="1"/>
              <a:t>en.wikipedia.org</a:t>
            </a:r>
            <a:r>
              <a:rPr lang="en-US" sz="1400" dirty="0"/>
              <a:t>/wiki/List_of_file_systems#Distributed_parallel_fault-tolerant_file_systems</a:t>
            </a:r>
          </a:p>
        </p:txBody>
      </p:sp>
    </p:spTree>
    <p:extLst>
      <p:ext uri="{BB962C8B-B14F-4D97-AF65-F5344CB8AC3E}">
        <p14:creationId xmlns:p14="http://schemas.microsoft.com/office/powerpoint/2010/main" val="4009483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412" y="565084"/>
            <a:ext cx="4724400" cy="584640"/>
          </a:xfrm>
        </p:spPr>
        <p:txBody>
          <a:bodyPr/>
          <a:lstStyle/>
          <a:p>
            <a:r>
              <a:rPr lang="en-US" b="1" dirty="0"/>
              <a:t>Data Hub Definition</a:t>
            </a:r>
          </a:p>
        </p:txBody>
      </p:sp>
      <p:sp>
        <p:nvSpPr>
          <p:cNvPr id="4" name="TextBox 3"/>
          <p:cNvSpPr txBox="1"/>
          <p:nvPr/>
        </p:nvSpPr>
        <p:spPr>
          <a:xfrm>
            <a:off x="760412" y="1981200"/>
            <a:ext cx="10515600" cy="3892924"/>
          </a:xfrm>
          <a:prstGeom prst="rect">
            <a:avLst/>
          </a:prstGeom>
          <a:noFill/>
        </p:spPr>
        <p:txBody>
          <a:bodyPr vert="horz" wrap="square" lIns="0" tIns="0" rIns="0" bIns="0" rtlCol="0" anchor="t" anchorCtr="0">
            <a:noAutofit/>
          </a:bodyPr>
          <a:lstStyle/>
          <a:p>
            <a:pPr>
              <a:buClr>
                <a:schemeClr val="tx2"/>
              </a:buClr>
            </a:pPr>
            <a:r>
              <a:rPr lang="en-US" i="1" dirty="0"/>
              <a:t>A collection of data from multiple sources organized for </a:t>
            </a:r>
            <a:r>
              <a:rPr lang="en-US" b="1" i="1" dirty="0"/>
              <a:t>distribution</a:t>
            </a:r>
            <a:r>
              <a:rPr lang="en-US" i="1" dirty="0"/>
              <a:t>, </a:t>
            </a:r>
            <a:r>
              <a:rPr lang="en-US" b="1" i="1" dirty="0"/>
              <a:t>sharing</a:t>
            </a:r>
            <a:r>
              <a:rPr lang="en-US" i="1" dirty="0"/>
              <a:t>,</a:t>
            </a:r>
          </a:p>
          <a:p>
            <a:pPr>
              <a:buClr>
                <a:schemeClr val="tx2"/>
              </a:buClr>
            </a:pPr>
            <a:r>
              <a:rPr lang="en-US" i="1" dirty="0"/>
              <a:t>and </a:t>
            </a:r>
            <a:r>
              <a:rPr lang="en-US" b="1" i="1" dirty="0"/>
              <a:t>subsetting</a:t>
            </a:r>
            <a:r>
              <a:rPr lang="en-US" i="1" dirty="0"/>
              <a:t>.</a:t>
            </a:r>
          </a:p>
          <a:p>
            <a:pPr>
              <a:buClr>
                <a:schemeClr val="tx2"/>
              </a:buClr>
            </a:pPr>
            <a:endParaRPr lang="en-US" i="1" dirty="0"/>
          </a:p>
          <a:p>
            <a:pPr>
              <a:buClr>
                <a:schemeClr val="tx2"/>
              </a:buClr>
            </a:pPr>
            <a:endParaRPr lang="en-US" i="1" dirty="0"/>
          </a:p>
          <a:p>
            <a:pPr>
              <a:buClr>
                <a:schemeClr val="tx2"/>
              </a:buClr>
            </a:pPr>
            <a:endParaRPr lang="en-US" i="1" dirty="0"/>
          </a:p>
          <a:p>
            <a:pPr>
              <a:buClr>
                <a:schemeClr val="tx2"/>
              </a:buClr>
            </a:pPr>
            <a:endParaRPr lang="en-US" i="1" dirty="0"/>
          </a:p>
          <a:p>
            <a:pPr>
              <a:buClr>
                <a:schemeClr val="tx2"/>
              </a:buClr>
            </a:pPr>
            <a:endParaRPr lang="en-US" sz="1800" i="1" dirty="0"/>
          </a:p>
          <a:p>
            <a:pPr>
              <a:buClr>
                <a:schemeClr val="tx2"/>
              </a:buClr>
            </a:pPr>
            <a:r>
              <a:rPr lang="en-US" sz="1800" i="1" dirty="0"/>
              <a:t>Generally this data distribution is in the form of a </a:t>
            </a:r>
            <a:r>
              <a:rPr lang="en-US" sz="1800" b="1" i="1" dirty="0"/>
              <a:t>hub and spoke</a:t>
            </a:r>
            <a:r>
              <a:rPr lang="en-US" sz="1800" i="1" dirty="0"/>
              <a:t> architecture.</a:t>
            </a:r>
          </a:p>
          <a:p>
            <a:pPr>
              <a:buClr>
                <a:schemeClr val="tx2"/>
              </a:buClr>
            </a:pPr>
            <a:endParaRPr lang="en-US" sz="1800" i="1" dirty="0"/>
          </a:p>
          <a:p>
            <a:pPr>
              <a:buClr>
                <a:schemeClr val="tx2"/>
              </a:buClr>
            </a:pPr>
            <a:r>
              <a:rPr lang="en-US" sz="1800" i="1" dirty="0"/>
              <a:t>A data hub differs from a data lake by homogenizing data and possibly serving data in multiple desired formats, rather than simply storing it in one place, and by adding other value to the data such as de-duplication, quality, security, and a standardized set of query services.</a:t>
            </a:r>
          </a:p>
          <a:p>
            <a:pPr>
              <a:buClr>
                <a:schemeClr val="tx2"/>
              </a:buClr>
            </a:pPr>
            <a:endParaRPr lang="en-US" i="1" dirty="0"/>
          </a:p>
        </p:txBody>
      </p:sp>
      <p:sp>
        <p:nvSpPr>
          <p:cNvPr id="5" name="TextBox 4"/>
          <p:cNvSpPr txBox="1"/>
          <p:nvPr/>
        </p:nvSpPr>
        <p:spPr>
          <a:xfrm>
            <a:off x="7237412" y="6096000"/>
            <a:ext cx="4114800" cy="304800"/>
          </a:xfrm>
          <a:prstGeom prst="rect">
            <a:avLst/>
          </a:prstGeom>
          <a:noFill/>
        </p:spPr>
        <p:txBody>
          <a:bodyPr vert="horz" wrap="none" lIns="0" tIns="0" rIns="0" bIns="0" rtlCol="0" anchor="t" anchorCtr="0">
            <a:noAutofit/>
          </a:bodyPr>
          <a:lstStyle/>
          <a:p>
            <a:pPr>
              <a:buClr>
                <a:schemeClr val="tx2"/>
              </a:buClr>
            </a:pPr>
            <a:r>
              <a:rPr lang="en-US" sz="1400" dirty="0">
                <a:solidFill>
                  <a:srgbClr val="7F7F7F"/>
                </a:solidFill>
              </a:rPr>
              <a:t>https://en.wikipedia.org/wiki/Data_hub (Nov. 2016)</a:t>
            </a:r>
          </a:p>
        </p:txBody>
      </p:sp>
      <p:cxnSp>
        <p:nvCxnSpPr>
          <p:cNvPr id="6" name="Shape 79"/>
          <p:cNvCxnSpPr/>
          <p:nvPr/>
        </p:nvCxnSpPr>
        <p:spPr>
          <a:xfrm flipH="1">
            <a:off x="8837612" y="1447800"/>
            <a:ext cx="457199" cy="542600"/>
          </a:xfrm>
          <a:prstGeom prst="straightConnector1">
            <a:avLst/>
          </a:prstGeom>
          <a:noFill/>
          <a:ln w="38100" cap="flat" cmpd="sng">
            <a:solidFill>
              <a:srgbClr val="0000FF"/>
            </a:solidFill>
            <a:prstDash val="solid"/>
            <a:round/>
            <a:headEnd type="none" w="lg" len="lg"/>
            <a:tailEnd type="triangle" w="lg" len="lg"/>
          </a:ln>
        </p:spPr>
      </p:cxnSp>
      <p:cxnSp>
        <p:nvCxnSpPr>
          <p:cNvPr id="8" name="Shape 79"/>
          <p:cNvCxnSpPr/>
          <p:nvPr/>
        </p:nvCxnSpPr>
        <p:spPr>
          <a:xfrm flipH="1" flipV="1">
            <a:off x="2208212" y="2667000"/>
            <a:ext cx="457198" cy="829000"/>
          </a:xfrm>
          <a:prstGeom prst="straightConnector1">
            <a:avLst/>
          </a:prstGeom>
          <a:noFill/>
          <a:ln w="38100" cap="flat" cmpd="sng">
            <a:solidFill>
              <a:srgbClr val="0000FF"/>
            </a:solidFill>
            <a:prstDash val="solid"/>
            <a:round/>
            <a:headEnd type="none" w="lg" len="lg"/>
            <a:tailEnd type="triangle" w="lg" len="lg"/>
          </a:ln>
        </p:spPr>
      </p:cxnSp>
      <p:cxnSp>
        <p:nvCxnSpPr>
          <p:cNvPr id="13" name="Shape 79"/>
          <p:cNvCxnSpPr/>
          <p:nvPr/>
        </p:nvCxnSpPr>
        <p:spPr>
          <a:xfrm>
            <a:off x="9752012" y="1447800"/>
            <a:ext cx="457200" cy="618800"/>
          </a:xfrm>
          <a:prstGeom prst="straightConnector1">
            <a:avLst/>
          </a:prstGeom>
          <a:noFill/>
          <a:ln w="38100" cap="flat" cmpd="sng">
            <a:solidFill>
              <a:srgbClr val="0000FF"/>
            </a:solidFill>
            <a:prstDash val="solid"/>
            <a:round/>
            <a:headEnd type="none" w="lg" len="lg"/>
            <a:tailEnd type="triangle" w="lg" len="lg"/>
          </a:ln>
        </p:spPr>
      </p:cxnSp>
      <p:sp>
        <p:nvSpPr>
          <p:cNvPr id="16" name="TextBox 15"/>
          <p:cNvSpPr txBox="1"/>
          <p:nvPr/>
        </p:nvSpPr>
        <p:spPr>
          <a:xfrm>
            <a:off x="7770812" y="990600"/>
            <a:ext cx="3581400" cy="381000"/>
          </a:xfrm>
          <a:prstGeom prst="rect">
            <a:avLst/>
          </a:prstGeom>
          <a:noFill/>
        </p:spPr>
        <p:txBody>
          <a:bodyPr vert="horz" wrap="none" lIns="0" tIns="0" rIns="0" bIns="0" rtlCol="0" anchor="t" anchorCtr="0">
            <a:noAutofit/>
          </a:bodyPr>
          <a:lstStyle/>
          <a:p>
            <a:pPr>
              <a:buClr>
                <a:schemeClr val="tx2"/>
              </a:buClr>
            </a:pPr>
            <a:r>
              <a:rPr lang="en-US" sz="2000" dirty="0"/>
              <a:t>Meaningful to data subscribers</a:t>
            </a:r>
          </a:p>
        </p:txBody>
      </p:sp>
      <p:sp>
        <p:nvSpPr>
          <p:cNvPr id="17" name="TextBox 16"/>
          <p:cNvSpPr txBox="1"/>
          <p:nvPr/>
        </p:nvSpPr>
        <p:spPr>
          <a:xfrm>
            <a:off x="1979612" y="3581400"/>
            <a:ext cx="2057400" cy="381000"/>
          </a:xfrm>
          <a:prstGeom prst="rect">
            <a:avLst/>
          </a:prstGeom>
          <a:noFill/>
        </p:spPr>
        <p:txBody>
          <a:bodyPr vert="horz" wrap="none" lIns="0" tIns="0" rIns="0" bIns="0" rtlCol="0" anchor="t" anchorCtr="0">
            <a:noAutofit/>
          </a:bodyPr>
          <a:lstStyle/>
          <a:p>
            <a:pPr>
              <a:buClr>
                <a:schemeClr val="tx2"/>
              </a:buClr>
            </a:pPr>
            <a:r>
              <a:rPr lang="en-US" sz="2000" dirty="0"/>
              <a:t>You can query it!</a:t>
            </a:r>
          </a:p>
        </p:txBody>
      </p:sp>
    </p:spTree>
    <p:extLst>
      <p:ext uri="{BB962C8B-B14F-4D97-AF65-F5344CB8AC3E}">
        <p14:creationId xmlns:p14="http://schemas.microsoft.com/office/powerpoint/2010/main" val="4194984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412" y="476711"/>
            <a:ext cx="5410200" cy="584640"/>
          </a:xfrm>
        </p:spPr>
        <p:txBody>
          <a:bodyPr/>
          <a:lstStyle/>
          <a:p>
            <a:r>
              <a:rPr lang="en-US" b="1" dirty="0"/>
              <a:t>Data Flow Comparison</a:t>
            </a:r>
          </a:p>
        </p:txBody>
      </p:sp>
      <p:sp>
        <p:nvSpPr>
          <p:cNvPr id="4" name="Rounded Rectangle 3"/>
          <p:cNvSpPr/>
          <p:nvPr/>
        </p:nvSpPr>
        <p:spPr>
          <a:xfrm>
            <a:off x="608012" y="1828800"/>
            <a:ext cx="15240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dirty="0">
                <a:solidFill>
                  <a:schemeClr val="tx1"/>
                </a:solidFill>
              </a:rPr>
              <a:t>Applications</a:t>
            </a:r>
          </a:p>
        </p:txBody>
      </p:sp>
      <p:sp>
        <p:nvSpPr>
          <p:cNvPr id="7" name="TextBox 6"/>
          <p:cNvSpPr txBox="1"/>
          <p:nvPr/>
        </p:nvSpPr>
        <p:spPr>
          <a:xfrm>
            <a:off x="1903412" y="1371600"/>
            <a:ext cx="1393536" cy="353943"/>
          </a:xfrm>
          <a:prstGeom prst="rect">
            <a:avLst/>
          </a:prstGeom>
          <a:noFill/>
        </p:spPr>
        <p:txBody>
          <a:bodyPr vert="horz" wrap="none" lIns="0" tIns="0" rIns="0" bIns="0" rtlCol="0" anchor="t" anchorCtr="0">
            <a:spAutoFit/>
          </a:bodyPr>
          <a:lstStyle/>
          <a:p>
            <a:pPr>
              <a:buClr>
                <a:schemeClr val="tx2"/>
              </a:buClr>
            </a:pPr>
            <a:r>
              <a:rPr lang="en-US" b="1" dirty="0"/>
              <a:t>Data Lake</a:t>
            </a:r>
          </a:p>
        </p:txBody>
      </p:sp>
      <p:sp>
        <p:nvSpPr>
          <p:cNvPr id="8" name="Rounded Rectangle 7"/>
          <p:cNvSpPr/>
          <p:nvPr/>
        </p:nvSpPr>
        <p:spPr>
          <a:xfrm>
            <a:off x="1370012" y="2743200"/>
            <a:ext cx="16764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dirty="0">
                <a:solidFill>
                  <a:schemeClr val="tx1"/>
                </a:solidFill>
              </a:rPr>
              <a:t>CSV Dumps</a:t>
            </a:r>
          </a:p>
        </p:txBody>
      </p:sp>
      <p:sp>
        <p:nvSpPr>
          <p:cNvPr id="9" name="Rounded Rectangle 8"/>
          <p:cNvSpPr/>
          <p:nvPr/>
        </p:nvSpPr>
        <p:spPr>
          <a:xfrm>
            <a:off x="2208212" y="3657600"/>
            <a:ext cx="16764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dirty="0">
                <a:solidFill>
                  <a:schemeClr val="tx1"/>
                </a:solidFill>
              </a:rPr>
              <a:t>Distributed File System</a:t>
            </a:r>
          </a:p>
        </p:txBody>
      </p:sp>
      <p:cxnSp>
        <p:nvCxnSpPr>
          <p:cNvPr id="11" name="Elbow Connector 10"/>
          <p:cNvCxnSpPr>
            <a:endCxn id="8" idx="1"/>
          </p:cNvCxnSpPr>
          <p:nvPr/>
        </p:nvCxnSpPr>
        <p:spPr>
          <a:xfrm rot="16200000" flipH="1">
            <a:off x="817562" y="2457450"/>
            <a:ext cx="647700" cy="457200"/>
          </a:xfrm>
          <a:prstGeom prst="bentConnector2">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rot="16200000" flipH="1">
            <a:off x="1655762" y="3371850"/>
            <a:ext cx="647700" cy="457200"/>
          </a:xfrm>
          <a:prstGeom prst="bentConnector2">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542212" y="1447800"/>
            <a:ext cx="1294594" cy="353943"/>
          </a:xfrm>
          <a:prstGeom prst="rect">
            <a:avLst/>
          </a:prstGeom>
          <a:noFill/>
        </p:spPr>
        <p:txBody>
          <a:bodyPr vert="horz" wrap="none" lIns="0" tIns="0" rIns="0" bIns="0" rtlCol="0" anchor="t" anchorCtr="0">
            <a:spAutoFit/>
          </a:bodyPr>
          <a:lstStyle/>
          <a:p>
            <a:pPr>
              <a:buClr>
                <a:schemeClr val="tx2"/>
              </a:buClr>
            </a:pPr>
            <a:r>
              <a:rPr lang="en-US" b="1" dirty="0"/>
              <a:t>Data Hub</a:t>
            </a:r>
          </a:p>
        </p:txBody>
      </p:sp>
      <p:sp>
        <p:nvSpPr>
          <p:cNvPr id="14" name="Rounded Rectangle 13"/>
          <p:cNvSpPr/>
          <p:nvPr/>
        </p:nvSpPr>
        <p:spPr>
          <a:xfrm>
            <a:off x="531812" y="4648200"/>
            <a:ext cx="15240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dirty="0">
                <a:solidFill>
                  <a:schemeClr val="tx1"/>
                </a:solidFill>
              </a:rPr>
              <a:t>Log Files</a:t>
            </a:r>
          </a:p>
        </p:txBody>
      </p:sp>
      <p:cxnSp>
        <p:nvCxnSpPr>
          <p:cNvPr id="15" name="Elbow Connector 14"/>
          <p:cNvCxnSpPr>
            <a:stCxn id="14" idx="0"/>
            <a:endCxn id="9" idx="1"/>
          </p:cNvCxnSpPr>
          <p:nvPr/>
        </p:nvCxnSpPr>
        <p:spPr>
          <a:xfrm rot="5400000" flipH="1" flipV="1">
            <a:off x="1389062" y="3829050"/>
            <a:ext cx="723900" cy="914400"/>
          </a:xfrm>
          <a:prstGeom prst="bentConnector2">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5561012" y="2362200"/>
            <a:ext cx="12954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600" dirty="0">
                <a:solidFill>
                  <a:schemeClr val="tx1"/>
                </a:solidFill>
              </a:rPr>
              <a:t>Applications</a:t>
            </a:r>
          </a:p>
        </p:txBody>
      </p:sp>
      <p:sp>
        <p:nvSpPr>
          <p:cNvPr id="19" name="Rounded Rectangle 18"/>
          <p:cNvSpPr/>
          <p:nvPr/>
        </p:nvSpPr>
        <p:spPr>
          <a:xfrm>
            <a:off x="5561012" y="3124200"/>
            <a:ext cx="12954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600" dirty="0">
                <a:solidFill>
                  <a:schemeClr val="tx1"/>
                </a:solidFill>
              </a:rPr>
              <a:t>Applications</a:t>
            </a:r>
          </a:p>
        </p:txBody>
      </p:sp>
      <p:sp>
        <p:nvSpPr>
          <p:cNvPr id="20" name="Rounded Rectangle 19"/>
          <p:cNvSpPr/>
          <p:nvPr/>
        </p:nvSpPr>
        <p:spPr>
          <a:xfrm>
            <a:off x="5561012" y="3962400"/>
            <a:ext cx="12954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0" tIns="91440" rIns="0" bIns="91440" rtlCol="0" anchor="ctr" anchorCtr="0"/>
          <a:lstStyle/>
          <a:p>
            <a:pPr algn="ctr"/>
            <a:r>
              <a:rPr lang="en-US" sz="1600" dirty="0">
                <a:solidFill>
                  <a:schemeClr val="tx1"/>
                </a:solidFill>
              </a:rPr>
              <a:t>Applications</a:t>
            </a:r>
          </a:p>
        </p:txBody>
      </p:sp>
      <p:sp>
        <p:nvSpPr>
          <p:cNvPr id="21" name="Oval 20"/>
          <p:cNvSpPr/>
          <p:nvPr/>
        </p:nvSpPr>
        <p:spPr>
          <a:xfrm>
            <a:off x="7542212" y="2819400"/>
            <a:ext cx="1447800" cy="1143000"/>
          </a:xfrm>
          <a:prstGeom prst="ellipse">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2000" b="1" dirty="0">
                <a:solidFill>
                  <a:schemeClr val="tx1"/>
                </a:solidFill>
              </a:rPr>
              <a:t>Data</a:t>
            </a:r>
          </a:p>
          <a:p>
            <a:pPr algn="ctr"/>
            <a:r>
              <a:rPr lang="en-US" sz="2000" b="1" dirty="0">
                <a:solidFill>
                  <a:schemeClr val="tx1"/>
                </a:solidFill>
              </a:rPr>
              <a:t>Hub</a:t>
            </a:r>
          </a:p>
        </p:txBody>
      </p:sp>
      <p:sp>
        <p:nvSpPr>
          <p:cNvPr id="22" name="Rounded Rectangle 21"/>
          <p:cNvSpPr/>
          <p:nvPr/>
        </p:nvSpPr>
        <p:spPr>
          <a:xfrm>
            <a:off x="9675812" y="2362200"/>
            <a:ext cx="12192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dirty="0">
                <a:solidFill>
                  <a:schemeClr val="tx1"/>
                </a:solidFill>
              </a:rPr>
              <a:t>Data Service</a:t>
            </a:r>
          </a:p>
        </p:txBody>
      </p:sp>
      <p:sp>
        <p:nvSpPr>
          <p:cNvPr id="23" name="Rounded Rectangle 22"/>
          <p:cNvSpPr/>
          <p:nvPr/>
        </p:nvSpPr>
        <p:spPr>
          <a:xfrm>
            <a:off x="9675812" y="3200400"/>
            <a:ext cx="12192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dirty="0">
                <a:solidFill>
                  <a:schemeClr val="tx1"/>
                </a:solidFill>
              </a:rPr>
              <a:t>Data Service</a:t>
            </a:r>
          </a:p>
        </p:txBody>
      </p:sp>
      <p:sp>
        <p:nvSpPr>
          <p:cNvPr id="24" name="Rounded Rectangle 23"/>
          <p:cNvSpPr/>
          <p:nvPr/>
        </p:nvSpPr>
        <p:spPr>
          <a:xfrm>
            <a:off x="9675812" y="3962400"/>
            <a:ext cx="12192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dirty="0">
                <a:solidFill>
                  <a:schemeClr val="tx1"/>
                </a:solidFill>
              </a:rPr>
              <a:t>Data Service</a:t>
            </a:r>
          </a:p>
        </p:txBody>
      </p:sp>
      <p:cxnSp>
        <p:nvCxnSpPr>
          <p:cNvPr id="26" name="Straight Arrow Connector 25"/>
          <p:cNvCxnSpPr>
            <a:stCxn id="18" idx="3"/>
            <a:endCxn id="21" idx="1"/>
          </p:cNvCxnSpPr>
          <p:nvPr/>
        </p:nvCxnSpPr>
        <p:spPr>
          <a:xfrm>
            <a:off x="6856412" y="2628900"/>
            <a:ext cx="897825" cy="357888"/>
          </a:xfrm>
          <a:prstGeom prst="straightConnector1">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9" idx="3"/>
            <a:endCxn id="21" idx="2"/>
          </p:cNvCxnSpPr>
          <p:nvPr/>
        </p:nvCxnSpPr>
        <p:spPr>
          <a:xfrm>
            <a:off x="6856412" y="3390900"/>
            <a:ext cx="685800" cy="0"/>
          </a:xfrm>
          <a:prstGeom prst="straightConnector1">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21" idx="3"/>
          </p:cNvCxnSpPr>
          <p:nvPr/>
        </p:nvCxnSpPr>
        <p:spPr>
          <a:xfrm flipV="1">
            <a:off x="6856412" y="3795012"/>
            <a:ext cx="897825" cy="319788"/>
          </a:xfrm>
          <a:prstGeom prst="straightConnector1">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1" idx="7"/>
            <a:endCxn id="22" idx="1"/>
          </p:cNvCxnSpPr>
          <p:nvPr/>
        </p:nvCxnSpPr>
        <p:spPr>
          <a:xfrm flipV="1">
            <a:off x="8777987" y="2628900"/>
            <a:ext cx="897825" cy="357888"/>
          </a:xfrm>
          <a:prstGeom prst="straightConnector1">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8990012" y="3429000"/>
            <a:ext cx="685800" cy="0"/>
          </a:xfrm>
          <a:prstGeom prst="straightConnector1">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1" idx="5"/>
            <a:endCxn id="24" idx="1"/>
          </p:cNvCxnSpPr>
          <p:nvPr/>
        </p:nvCxnSpPr>
        <p:spPr>
          <a:xfrm>
            <a:off x="8777987" y="3795012"/>
            <a:ext cx="897825" cy="434088"/>
          </a:xfrm>
          <a:prstGeom prst="straightConnector1">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a:off x="2589212" y="5257800"/>
            <a:ext cx="1524000" cy="533400"/>
          </a:xfrm>
          <a:prstGeom prst="roundRect">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dirty="0">
                <a:solidFill>
                  <a:schemeClr val="tx1"/>
                </a:solidFill>
              </a:rPr>
              <a:t>Batch Analysis</a:t>
            </a:r>
          </a:p>
        </p:txBody>
      </p:sp>
      <p:cxnSp>
        <p:nvCxnSpPr>
          <p:cNvPr id="48" name="Elbow Connector 47"/>
          <p:cNvCxnSpPr>
            <a:stCxn id="9" idx="2"/>
            <a:endCxn id="47" idx="0"/>
          </p:cNvCxnSpPr>
          <p:nvPr/>
        </p:nvCxnSpPr>
        <p:spPr>
          <a:xfrm rot="16200000" flipH="1">
            <a:off x="2665412" y="4572000"/>
            <a:ext cx="1066800" cy="304800"/>
          </a:xfrm>
          <a:prstGeom prst="bentConnector3">
            <a:avLst>
              <a:gd name="adj1" fmla="val 50000"/>
            </a:avLst>
          </a:prstGeom>
          <a:ln w="38100" cap="flat">
            <a:solidFill>
              <a:srgbClr val="01010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2589212" y="5943600"/>
            <a:ext cx="1720605" cy="353943"/>
          </a:xfrm>
          <a:prstGeom prst="rect">
            <a:avLst/>
          </a:prstGeom>
          <a:noFill/>
        </p:spPr>
        <p:txBody>
          <a:bodyPr vert="horz" wrap="none" lIns="0" tIns="0" rIns="0" bIns="0" rtlCol="0" anchor="t" anchorCtr="0">
            <a:spAutoFit/>
          </a:bodyPr>
          <a:lstStyle/>
          <a:p>
            <a:pPr>
              <a:buClr>
                <a:schemeClr val="tx2"/>
              </a:buClr>
            </a:pPr>
            <a:r>
              <a:rPr lang="en-US" b="1" dirty="0"/>
              <a:t>Not</a:t>
            </a:r>
            <a:r>
              <a:rPr lang="en-US" dirty="0"/>
              <a:t> real-time</a:t>
            </a:r>
          </a:p>
        </p:txBody>
      </p:sp>
      <p:sp>
        <p:nvSpPr>
          <p:cNvPr id="69" name="TextBox 68"/>
          <p:cNvSpPr txBox="1"/>
          <p:nvPr/>
        </p:nvSpPr>
        <p:spPr>
          <a:xfrm>
            <a:off x="9218612" y="4724400"/>
            <a:ext cx="2209800" cy="707886"/>
          </a:xfrm>
          <a:prstGeom prst="rect">
            <a:avLst/>
          </a:prstGeom>
          <a:noFill/>
        </p:spPr>
        <p:txBody>
          <a:bodyPr vert="horz" wrap="square" lIns="0" tIns="0" rIns="0" bIns="0" rtlCol="0" anchor="t" anchorCtr="0">
            <a:spAutoFit/>
          </a:bodyPr>
          <a:lstStyle/>
          <a:p>
            <a:pPr>
              <a:buClr>
                <a:schemeClr val="tx2"/>
              </a:buClr>
            </a:pPr>
            <a:r>
              <a:rPr lang="en-US" dirty="0"/>
              <a:t>Sub-millisecond response times</a:t>
            </a:r>
          </a:p>
        </p:txBody>
      </p:sp>
      <p:sp>
        <p:nvSpPr>
          <p:cNvPr id="70" name="TextBox 69"/>
          <p:cNvSpPr txBox="1"/>
          <p:nvPr/>
        </p:nvSpPr>
        <p:spPr>
          <a:xfrm>
            <a:off x="6246812" y="5943600"/>
            <a:ext cx="4460005" cy="353943"/>
          </a:xfrm>
          <a:prstGeom prst="rect">
            <a:avLst/>
          </a:prstGeom>
          <a:noFill/>
        </p:spPr>
        <p:txBody>
          <a:bodyPr vert="horz" wrap="none" lIns="0" tIns="0" rIns="0" bIns="0" rtlCol="0" anchor="t" anchorCtr="0">
            <a:spAutoFit/>
          </a:bodyPr>
          <a:lstStyle/>
          <a:p>
            <a:pPr>
              <a:buClr>
                <a:schemeClr val="tx2"/>
              </a:buClr>
            </a:pPr>
            <a:r>
              <a:rPr lang="en-US" dirty="0"/>
              <a:t>Which one generates web pages?</a:t>
            </a:r>
          </a:p>
        </p:txBody>
      </p:sp>
    </p:spTree>
    <p:extLst>
      <p:ext uri="{BB962C8B-B14F-4D97-AF65-F5344CB8AC3E}">
        <p14:creationId xmlns:p14="http://schemas.microsoft.com/office/powerpoint/2010/main" val="67038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164" y="452178"/>
            <a:ext cx="9573695" cy="584640"/>
          </a:xfrm>
        </p:spPr>
        <p:txBody>
          <a:bodyPr/>
          <a:lstStyle/>
          <a:p>
            <a:r>
              <a:rPr lang="en-US" b="1" dirty="0"/>
              <a:t>Sample Data Hub Data Flow Diagram</a:t>
            </a:r>
          </a:p>
        </p:txBody>
      </p:sp>
      <p:sp>
        <p:nvSpPr>
          <p:cNvPr id="4" name="Rectangle 3"/>
          <p:cNvSpPr/>
          <p:nvPr/>
        </p:nvSpPr>
        <p:spPr>
          <a:xfrm>
            <a:off x="2031470" y="2112201"/>
            <a:ext cx="7138803" cy="2819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80664" y="2967135"/>
            <a:ext cx="927814" cy="457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mlcp</a:t>
            </a:r>
          </a:p>
        </p:txBody>
      </p:sp>
      <p:sp>
        <p:nvSpPr>
          <p:cNvPr id="6" name="TextBox 5"/>
          <p:cNvSpPr txBox="1"/>
          <p:nvPr/>
        </p:nvSpPr>
        <p:spPr>
          <a:xfrm>
            <a:off x="2570921" y="1567934"/>
            <a:ext cx="1266111" cy="446276"/>
          </a:xfrm>
          <a:prstGeom prst="rect">
            <a:avLst/>
          </a:prstGeom>
          <a:noFill/>
        </p:spPr>
        <p:txBody>
          <a:bodyPr wrap="none" rtlCol="0">
            <a:spAutoFit/>
          </a:bodyPr>
          <a:lstStyle/>
          <a:p>
            <a:pPr algn="ctr"/>
            <a:r>
              <a:rPr lang="en-US" b="1" dirty="0"/>
              <a:t>Staging</a:t>
            </a:r>
          </a:p>
        </p:txBody>
      </p:sp>
      <p:sp>
        <p:nvSpPr>
          <p:cNvPr id="7" name="TextBox 6"/>
          <p:cNvSpPr txBox="1"/>
          <p:nvPr/>
        </p:nvSpPr>
        <p:spPr>
          <a:xfrm>
            <a:off x="5103812" y="1295400"/>
            <a:ext cx="1872722" cy="800219"/>
          </a:xfrm>
          <a:prstGeom prst="rect">
            <a:avLst/>
          </a:prstGeom>
          <a:noFill/>
        </p:spPr>
        <p:txBody>
          <a:bodyPr wrap="none" rtlCol="0">
            <a:spAutoFit/>
          </a:bodyPr>
          <a:lstStyle/>
          <a:p>
            <a:pPr algn="ctr"/>
            <a:r>
              <a:rPr lang="en-US" b="1" dirty="0"/>
              <a:t>Canonical</a:t>
            </a:r>
          </a:p>
          <a:p>
            <a:pPr algn="ctr"/>
            <a:r>
              <a:rPr lang="en-US" b="1" dirty="0"/>
              <a:t>Harmonized</a:t>
            </a:r>
          </a:p>
        </p:txBody>
      </p:sp>
      <p:sp>
        <p:nvSpPr>
          <p:cNvPr id="8" name="TextBox 7"/>
          <p:cNvSpPr txBox="1"/>
          <p:nvPr/>
        </p:nvSpPr>
        <p:spPr>
          <a:xfrm>
            <a:off x="7333238" y="1354497"/>
            <a:ext cx="2203147" cy="692497"/>
          </a:xfrm>
          <a:prstGeom prst="rect">
            <a:avLst/>
          </a:prstGeom>
          <a:noFill/>
        </p:spPr>
        <p:txBody>
          <a:bodyPr wrap="none" rtlCol="0">
            <a:spAutoFit/>
          </a:bodyPr>
          <a:lstStyle/>
          <a:p>
            <a:pPr algn="ctr"/>
            <a:r>
              <a:rPr lang="en-US" b="1" dirty="0"/>
              <a:t>Egress APIs</a:t>
            </a:r>
          </a:p>
          <a:p>
            <a:pPr algn="ctr"/>
            <a:r>
              <a:rPr lang="en-US" sz="1600" b="1" dirty="0"/>
              <a:t>(REST web services)</a:t>
            </a:r>
          </a:p>
        </p:txBody>
      </p:sp>
      <p:cxnSp>
        <p:nvCxnSpPr>
          <p:cNvPr id="10" name="Straight Connector 9"/>
          <p:cNvCxnSpPr/>
          <p:nvPr/>
        </p:nvCxnSpPr>
        <p:spPr>
          <a:xfrm>
            <a:off x="4672383" y="2112201"/>
            <a:ext cx="0" cy="2819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5799" y="2112201"/>
            <a:ext cx="0" cy="2819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7881" y="2183736"/>
            <a:ext cx="927814" cy="6353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Narrow" panose="020B0606020202030204" pitchFamily="34" charset="0"/>
              </a:rPr>
              <a:t>http</a:t>
            </a:r>
          </a:p>
          <a:p>
            <a:pPr algn="ctr"/>
            <a:r>
              <a:rPr lang="en-US" sz="2000" b="1" dirty="0">
                <a:latin typeface="Arial Narrow" panose="020B0606020202030204" pitchFamily="34" charset="0"/>
              </a:rPr>
              <a:t>put</a:t>
            </a:r>
          </a:p>
        </p:txBody>
      </p:sp>
      <p:sp>
        <p:nvSpPr>
          <p:cNvPr id="13" name="Rectangle 12"/>
          <p:cNvSpPr/>
          <p:nvPr/>
        </p:nvSpPr>
        <p:spPr>
          <a:xfrm>
            <a:off x="10238319" y="2133333"/>
            <a:ext cx="1117308" cy="6353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Narrow" panose="020B0606020202030204" pitchFamily="34" charset="0"/>
              </a:rPr>
              <a:t>http</a:t>
            </a:r>
          </a:p>
          <a:p>
            <a:pPr algn="ctr"/>
            <a:r>
              <a:rPr lang="en-US" sz="1800" b="1" dirty="0">
                <a:latin typeface="Arial Narrow" panose="020B0606020202030204" pitchFamily="34" charset="0"/>
              </a:rPr>
              <a:t>get</a:t>
            </a:r>
          </a:p>
        </p:txBody>
      </p:sp>
      <p:sp>
        <p:nvSpPr>
          <p:cNvPr id="14" name="Right Arrow 13"/>
          <p:cNvSpPr/>
          <p:nvPr/>
        </p:nvSpPr>
        <p:spPr>
          <a:xfrm>
            <a:off x="3884612" y="3124200"/>
            <a:ext cx="1219200" cy="5334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Transform</a:t>
            </a:r>
          </a:p>
        </p:txBody>
      </p:sp>
      <p:sp>
        <p:nvSpPr>
          <p:cNvPr id="15" name="Right Arrow 14"/>
          <p:cNvSpPr/>
          <p:nvPr/>
        </p:nvSpPr>
        <p:spPr>
          <a:xfrm>
            <a:off x="7085012" y="3124200"/>
            <a:ext cx="1037224" cy="5334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a:t>
            </a:r>
          </a:p>
        </p:txBody>
      </p:sp>
      <p:sp>
        <p:nvSpPr>
          <p:cNvPr id="22" name="Rounded Rectangle 21"/>
          <p:cNvSpPr/>
          <p:nvPr/>
        </p:nvSpPr>
        <p:spPr>
          <a:xfrm>
            <a:off x="2208212" y="4419600"/>
            <a:ext cx="1311838" cy="346019"/>
          </a:xfrm>
          <a:prstGeom prst="roundRect">
            <a:avLst/>
          </a:prstGeom>
          <a:solidFill>
            <a:srgbClr val="FFFF66"/>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anose="020B0606020202030204" pitchFamily="34" charset="0"/>
              </a:rPr>
              <a:t>One doc per row</a:t>
            </a:r>
          </a:p>
        </p:txBody>
      </p:sp>
      <p:sp>
        <p:nvSpPr>
          <p:cNvPr id="23" name="Rounded Rectangle 22"/>
          <p:cNvSpPr/>
          <p:nvPr/>
        </p:nvSpPr>
        <p:spPr>
          <a:xfrm>
            <a:off x="4799012" y="4343400"/>
            <a:ext cx="1028485" cy="516519"/>
          </a:xfrm>
          <a:prstGeom prst="roundRect">
            <a:avLst/>
          </a:prstGeom>
          <a:solidFill>
            <a:srgbClr val="FFFF66"/>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anose="020B0606020202030204" pitchFamily="34" charset="0"/>
              </a:rPr>
              <a:t>One doc per object</a:t>
            </a:r>
          </a:p>
        </p:txBody>
      </p:sp>
      <p:sp>
        <p:nvSpPr>
          <p:cNvPr id="27" name="Rectangle 26"/>
          <p:cNvSpPr/>
          <p:nvPr/>
        </p:nvSpPr>
        <p:spPr>
          <a:xfrm>
            <a:off x="8731081" y="2297338"/>
            <a:ext cx="927814" cy="401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XML</a:t>
            </a:r>
          </a:p>
        </p:txBody>
      </p:sp>
      <p:sp>
        <p:nvSpPr>
          <p:cNvPr id="28" name="Rectangle 27"/>
          <p:cNvSpPr/>
          <p:nvPr/>
        </p:nvSpPr>
        <p:spPr>
          <a:xfrm>
            <a:off x="8706366" y="2828374"/>
            <a:ext cx="927814" cy="38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JSON</a:t>
            </a:r>
          </a:p>
        </p:txBody>
      </p:sp>
      <p:sp>
        <p:nvSpPr>
          <p:cNvPr id="29" name="Rectangle 28"/>
          <p:cNvSpPr/>
          <p:nvPr/>
        </p:nvSpPr>
        <p:spPr>
          <a:xfrm>
            <a:off x="10258928" y="2971576"/>
            <a:ext cx="1096700" cy="6353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Narrow" panose="020B0606020202030204" pitchFamily="34" charset="0"/>
              </a:rPr>
              <a:t>search</a:t>
            </a:r>
          </a:p>
        </p:txBody>
      </p:sp>
      <p:sp>
        <p:nvSpPr>
          <p:cNvPr id="30" name="Rectangle 29"/>
          <p:cNvSpPr/>
          <p:nvPr/>
        </p:nvSpPr>
        <p:spPr>
          <a:xfrm>
            <a:off x="10258928" y="3817100"/>
            <a:ext cx="1096700" cy="6353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latin typeface="Arial Narrow" panose="020B0606020202030204" pitchFamily="34" charset="0"/>
              </a:rPr>
              <a:t>dashboard</a:t>
            </a:r>
          </a:p>
        </p:txBody>
      </p:sp>
      <p:cxnSp>
        <p:nvCxnSpPr>
          <p:cNvPr id="32" name="Straight Arrow Connector 31"/>
          <p:cNvCxnSpPr>
            <a:stCxn id="12" idx="3"/>
          </p:cNvCxnSpPr>
          <p:nvPr/>
        </p:nvCxnSpPr>
        <p:spPr>
          <a:xfrm>
            <a:off x="1605696" y="2501416"/>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608479" y="3110798"/>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68307" y="3488050"/>
            <a:ext cx="817727" cy="276999"/>
          </a:xfrm>
          <a:prstGeom prst="rect">
            <a:avLst/>
          </a:prstGeom>
          <a:noFill/>
        </p:spPr>
        <p:txBody>
          <a:bodyPr wrap="none" rtlCol="0">
            <a:spAutoFit/>
          </a:bodyPr>
          <a:lstStyle/>
          <a:p>
            <a:r>
              <a:rPr lang="en-US" sz="1200" dirty="0"/>
              <a:t>Bulk load</a:t>
            </a:r>
          </a:p>
        </p:txBody>
      </p:sp>
      <p:sp>
        <p:nvSpPr>
          <p:cNvPr id="35" name="Rectangle 34"/>
          <p:cNvSpPr/>
          <p:nvPr/>
        </p:nvSpPr>
        <p:spPr>
          <a:xfrm>
            <a:off x="2031472" y="5253135"/>
            <a:ext cx="7154108" cy="381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 Schemas (data quality)</a:t>
            </a:r>
          </a:p>
        </p:txBody>
      </p:sp>
      <p:sp>
        <p:nvSpPr>
          <p:cNvPr id="36" name="Rectangle 35"/>
          <p:cNvSpPr/>
          <p:nvPr/>
        </p:nvSpPr>
        <p:spPr>
          <a:xfrm>
            <a:off x="2016166" y="5715000"/>
            <a:ext cx="7169414" cy="381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and Reference Data (semantics)</a:t>
            </a:r>
          </a:p>
        </p:txBody>
      </p:sp>
      <p:cxnSp>
        <p:nvCxnSpPr>
          <p:cNvPr id="38" name="Straight Arrow Connector 37"/>
          <p:cNvCxnSpPr/>
          <p:nvPr/>
        </p:nvCxnSpPr>
        <p:spPr>
          <a:xfrm>
            <a:off x="6094412" y="3886200"/>
            <a:ext cx="0" cy="129540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430833" y="4272915"/>
            <a:ext cx="715085" cy="276999"/>
          </a:xfrm>
          <a:prstGeom prst="rect">
            <a:avLst/>
          </a:prstGeom>
          <a:noFill/>
        </p:spPr>
        <p:txBody>
          <a:bodyPr wrap="none" rtlCol="0">
            <a:spAutoFit/>
          </a:bodyPr>
          <a:lstStyle/>
          <a:p>
            <a:r>
              <a:rPr lang="en-US" sz="1200" dirty="0"/>
              <a:t>validate</a:t>
            </a:r>
          </a:p>
        </p:txBody>
      </p:sp>
      <p:cxnSp>
        <p:nvCxnSpPr>
          <p:cNvPr id="37" name="Straight Arrow Connector 36"/>
          <p:cNvCxnSpPr/>
          <p:nvPr/>
        </p:nvCxnSpPr>
        <p:spPr>
          <a:xfrm>
            <a:off x="9671253" y="2495425"/>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9637130" y="3517124"/>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711798" y="3323790"/>
            <a:ext cx="927814" cy="38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RDF</a:t>
            </a:r>
          </a:p>
        </p:txBody>
      </p:sp>
      <p:sp>
        <p:nvSpPr>
          <p:cNvPr id="42" name="Rectangle 41"/>
          <p:cNvSpPr/>
          <p:nvPr/>
        </p:nvSpPr>
        <p:spPr>
          <a:xfrm>
            <a:off x="8692516" y="3837748"/>
            <a:ext cx="927814" cy="38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Narrow" panose="020B0606020202030204" pitchFamily="34" charset="0"/>
              </a:rPr>
              <a:t>ODBC</a:t>
            </a:r>
          </a:p>
        </p:txBody>
      </p:sp>
      <p:cxnSp>
        <p:nvCxnSpPr>
          <p:cNvPr id="43" name="Straight Arrow Connector 42"/>
          <p:cNvCxnSpPr/>
          <p:nvPr/>
        </p:nvCxnSpPr>
        <p:spPr>
          <a:xfrm>
            <a:off x="9617847" y="3020575"/>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9605490" y="4021811"/>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817812" y="2971800"/>
            <a:ext cx="623030" cy="707886"/>
          </a:xfrm>
          <a:prstGeom prst="rect">
            <a:avLst/>
          </a:prstGeom>
          <a:noFill/>
        </p:spPr>
        <p:txBody>
          <a:bodyPr vert="horz" wrap="none" lIns="0" tIns="0" rIns="0" bIns="0" rtlCol="0" anchor="t" anchorCtr="0">
            <a:spAutoFit/>
          </a:bodyPr>
          <a:lstStyle/>
          <a:p>
            <a:pPr algn="ctr">
              <a:buClr>
                <a:schemeClr val="tx2"/>
              </a:buClr>
            </a:pPr>
            <a:r>
              <a:rPr lang="en-US" dirty="0"/>
              <a:t>Raw</a:t>
            </a:r>
            <a:br>
              <a:rPr lang="en-US" dirty="0"/>
            </a:br>
            <a:r>
              <a:rPr lang="en-US" dirty="0"/>
              <a:t>Data</a:t>
            </a:r>
          </a:p>
        </p:txBody>
      </p:sp>
      <p:sp>
        <p:nvSpPr>
          <p:cNvPr id="46" name="TextBox 45"/>
          <p:cNvSpPr txBox="1"/>
          <p:nvPr/>
        </p:nvSpPr>
        <p:spPr>
          <a:xfrm>
            <a:off x="5180012" y="2667000"/>
            <a:ext cx="1904999" cy="1061829"/>
          </a:xfrm>
          <a:prstGeom prst="rect">
            <a:avLst/>
          </a:prstGeom>
          <a:noFill/>
        </p:spPr>
        <p:txBody>
          <a:bodyPr vert="horz" wrap="square" lIns="0" tIns="0" rIns="0" bIns="0" rtlCol="0" anchor="t" anchorCtr="0">
            <a:spAutoFit/>
          </a:bodyPr>
          <a:lstStyle/>
          <a:p>
            <a:pPr algn="ctr">
              <a:buClr>
                <a:schemeClr val="tx2"/>
              </a:buClr>
            </a:pPr>
            <a:r>
              <a:rPr lang="en-US" dirty="0"/>
              <a:t>Semantically</a:t>
            </a:r>
            <a:br>
              <a:rPr lang="en-US" dirty="0"/>
            </a:br>
            <a:r>
              <a:rPr lang="en-US" dirty="0"/>
              <a:t>Precise</a:t>
            </a:r>
          </a:p>
          <a:p>
            <a:pPr algn="ctr">
              <a:buClr>
                <a:schemeClr val="tx2"/>
              </a:buClr>
            </a:pPr>
            <a:r>
              <a:rPr lang="en-US" dirty="0"/>
              <a:t>Data</a:t>
            </a:r>
          </a:p>
        </p:txBody>
      </p:sp>
    </p:spTree>
    <p:extLst>
      <p:ext uri="{BB962C8B-B14F-4D97-AF65-F5344CB8AC3E}">
        <p14:creationId xmlns:p14="http://schemas.microsoft.com/office/powerpoint/2010/main" val="4209627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6406" y="550279"/>
            <a:ext cx="9573695" cy="584640"/>
          </a:xfrm>
        </p:spPr>
        <p:txBody>
          <a:bodyPr/>
          <a:lstStyle/>
          <a:p>
            <a:r>
              <a:rPr lang="en-US" b="1" dirty="0"/>
              <a:t>AI Driven Strategies</a:t>
            </a:r>
          </a:p>
        </p:txBody>
      </p:sp>
      <p:sp>
        <p:nvSpPr>
          <p:cNvPr id="4" name="Rectangle 3"/>
          <p:cNvSpPr/>
          <p:nvPr/>
        </p:nvSpPr>
        <p:spPr>
          <a:xfrm>
            <a:off x="547900" y="2172975"/>
            <a:ext cx="7154109" cy="2819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70367" y="1580899"/>
            <a:ext cx="1266111" cy="446276"/>
          </a:xfrm>
          <a:prstGeom prst="rect">
            <a:avLst/>
          </a:prstGeom>
          <a:noFill/>
        </p:spPr>
        <p:txBody>
          <a:bodyPr wrap="none" rtlCol="0">
            <a:spAutoFit/>
          </a:bodyPr>
          <a:lstStyle/>
          <a:p>
            <a:pPr algn="ctr"/>
            <a:r>
              <a:rPr lang="en-US" b="1" dirty="0"/>
              <a:t>Staging</a:t>
            </a:r>
          </a:p>
        </p:txBody>
      </p:sp>
      <p:sp>
        <p:nvSpPr>
          <p:cNvPr id="6" name="TextBox 5"/>
          <p:cNvSpPr txBox="1"/>
          <p:nvPr/>
        </p:nvSpPr>
        <p:spPr>
          <a:xfrm>
            <a:off x="2874919" y="1330747"/>
            <a:ext cx="1872722" cy="800219"/>
          </a:xfrm>
          <a:prstGeom prst="rect">
            <a:avLst/>
          </a:prstGeom>
          <a:noFill/>
        </p:spPr>
        <p:txBody>
          <a:bodyPr wrap="none" rtlCol="0">
            <a:spAutoFit/>
          </a:bodyPr>
          <a:lstStyle/>
          <a:p>
            <a:pPr algn="ctr"/>
            <a:r>
              <a:rPr lang="en-US" b="1" dirty="0"/>
              <a:t>Canonical</a:t>
            </a:r>
          </a:p>
          <a:p>
            <a:pPr algn="ctr"/>
            <a:r>
              <a:rPr lang="en-US" b="1" dirty="0"/>
              <a:t>Harmonized</a:t>
            </a:r>
          </a:p>
        </p:txBody>
      </p:sp>
      <p:sp>
        <p:nvSpPr>
          <p:cNvPr id="7" name="TextBox 6"/>
          <p:cNvSpPr txBox="1"/>
          <p:nvPr/>
        </p:nvSpPr>
        <p:spPr>
          <a:xfrm>
            <a:off x="5015537" y="1371600"/>
            <a:ext cx="3978974" cy="692497"/>
          </a:xfrm>
          <a:prstGeom prst="rect">
            <a:avLst/>
          </a:prstGeom>
          <a:noFill/>
        </p:spPr>
        <p:txBody>
          <a:bodyPr wrap="none" rtlCol="0">
            <a:spAutoFit/>
          </a:bodyPr>
          <a:lstStyle/>
          <a:p>
            <a:pPr algn="ctr"/>
            <a:r>
              <a:rPr lang="en-US" b="1" dirty="0"/>
              <a:t>Machine Learning Services</a:t>
            </a:r>
          </a:p>
          <a:p>
            <a:pPr algn="ctr"/>
            <a:r>
              <a:rPr lang="en-US" sz="1600" b="1" dirty="0"/>
              <a:t>(REST web services)</a:t>
            </a:r>
          </a:p>
        </p:txBody>
      </p:sp>
      <p:cxnSp>
        <p:nvCxnSpPr>
          <p:cNvPr id="8" name="Straight Connector 7"/>
          <p:cNvCxnSpPr/>
          <p:nvPr/>
        </p:nvCxnSpPr>
        <p:spPr>
          <a:xfrm>
            <a:off x="2665412" y="2130966"/>
            <a:ext cx="0" cy="2819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84812" y="2157764"/>
            <a:ext cx="0" cy="2819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Right Arrow 9"/>
          <p:cNvSpPr/>
          <p:nvPr/>
        </p:nvSpPr>
        <p:spPr>
          <a:xfrm>
            <a:off x="2115533" y="3165051"/>
            <a:ext cx="1219200" cy="5334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Transform</a:t>
            </a:r>
          </a:p>
        </p:txBody>
      </p:sp>
      <p:sp>
        <p:nvSpPr>
          <p:cNvPr id="11" name="Right Arrow 10"/>
          <p:cNvSpPr/>
          <p:nvPr/>
        </p:nvSpPr>
        <p:spPr>
          <a:xfrm>
            <a:off x="4898137" y="3102153"/>
            <a:ext cx="1173350" cy="724787"/>
          </a:xfrm>
          <a:prstGeom prst="rightArrow">
            <a:avLst>
              <a:gd name="adj1" fmla="val 36006"/>
              <a:gd name="adj2" fmla="val 5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Transform</a:t>
            </a:r>
          </a:p>
        </p:txBody>
      </p:sp>
      <p:sp>
        <p:nvSpPr>
          <p:cNvPr id="12" name="Rounded Rectangle 11"/>
          <p:cNvSpPr/>
          <p:nvPr/>
        </p:nvSpPr>
        <p:spPr>
          <a:xfrm>
            <a:off x="724640" y="4438365"/>
            <a:ext cx="1311838" cy="346019"/>
          </a:xfrm>
          <a:prstGeom prst="roundRect">
            <a:avLst/>
          </a:prstGeom>
          <a:solidFill>
            <a:srgbClr val="FFFF66"/>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anose="020B0606020202030204" pitchFamily="34" charset="0"/>
              </a:rPr>
              <a:t>One doc per row</a:t>
            </a:r>
          </a:p>
        </p:txBody>
      </p:sp>
      <p:sp>
        <p:nvSpPr>
          <p:cNvPr id="13" name="Rounded Rectangle 12"/>
          <p:cNvSpPr/>
          <p:nvPr/>
        </p:nvSpPr>
        <p:spPr>
          <a:xfrm>
            <a:off x="3006076" y="4293797"/>
            <a:ext cx="1028485" cy="516519"/>
          </a:xfrm>
          <a:prstGeom prst="roundRect">
            <a:avLst/>
          </a:prstGeom>
          <a:solidFill>
            <a:srgbClr val="FFFF66"/>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anose="020B0606020202030204" pitchFamily="34" charset="0"/>
              </a:rPr>
              <a:t>One doc per object</a:t>
            </a:r>
          </a:p>
        </p:txBody>
      </p:sp>
      <p:cxnSp>
        <p:nvCxnSpPr>
          <p:cNvPr id="14" name="Straight Arrow Connector 13"/>
          <p:cNvCxnSpPr/>
          <p:nvPr/>
        </p:nvCxnSpPr>
        <p:spPr>
          <a:xfrm>
            <a:off x="4142639" y="3898708"/>
            <a:ext cx="0" cy="129540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16278" y="4309528"/>
            <a:ext cx="715085" cy="276999"/>
          </a:xfrm>
          <a:prstGeom prst="rect">
            <a:avLst/>
          </a:prstGeom>
          <a:noFill/>
        </p:spPr>
        <p:txBody>
          <a:bodyPr wrap="none" rtlCol="0">
            <a:spAutoFit/>
          </a:bodyPr>
          <a:lstStyle/>
          <a:p>
            <a:r>
              <a:rPr lang="en-US" sz="1200" dirty="0"/>
              <a:t>validate</a:t>
            </a:r>
          </a:p>
        </p:txBody>
      </p:sp>
      <p:sp>
        <p:nvSpPr>
          <p:cNvPr id="16" name="TextBox 15"/>
          <p:cNvSpPr txBox="1"/>
          <p:nvPr/>
        </p:nvSpPr>
        <p:spPr>
          <a:xfrm>
            <a:off x="1172610" y="3080399"/>
            <a:ext cx="623030" cy="707886"/>
          </a:xfrm>
          <a:prstGeom prst="rect">
            <a:avLst/>
          </a:prstGeom>
          <a:noFill/>
        </p:spPr>
        <p:txBody>
          <a:bodyPr vert="horz" wrap="none" lIns="0" tIns="0" rIns="0" bIns="0" rtlCol="0" anchor="t" anchorCtr="0">
            <a:spAutoFit/>
          </a:bodyPr>
          <a:lstStyle/>
          <a:p>
            <a:pPr algn="ctr">
              <a:buClr>
                <a:schemeClr val="tx2"/>
              </a:buClr>
            </a:pPr>
            <a:r>
              <a:rPr lang="en-US" dirty="0"/>
              <a:t>Raw</a:t>
            </a:r>
            <a:br>
              <a:rPr lang="en-US" dirty="0"/>
            </a:br>
            <a:r>
              <a:rPr lang="en-US" dirty="0"/>
              <a:t>Data</a:t>
            </a:r>
          </a:p>
        </p:txBody>
      </p:sp>
      <p:sp>
        <p:nvSpPr>
          <p:cNvPr id="17" name="TextBox 16"/>
          <p:cNvSpPr txBox="1"/>
          <p:nvPr/>
        </p:nvSpPr>
        <p:spPr>
          <a:xfrm>
            <a:off x="3125700" y="2836879"/>
            <a:ext cx="1904999" cy="1061829"/>
          </a:xfrm>
          <a:prstGeom prst="rect">
            <a:avLst/>
          </a:prstGeom>
          <a:noFill/>
        </p:spPr>
        <p:txBody>
          <a:bodyPr vert="horz" wrap="square" lIns="0" tIns="0" rIns="0" bIns="0" rtlCol="0" anchor="t" anchorCtr="0">
            <a:spAutoFit/>
          </a:bodyPr>
          <a:lstStyle/>
          <a:p>
            <a:pPr algn="ctr">
              <a:buClr>
                <a:schemeClr val="tx2"/>
              </a:buClr>
            </a:pPr>
            <a:r>
              <a:rPr lang="en-US" dirty="0"/>
              <a:t>Semantically</a:t>
            </a:r>
            <a:br>
              <a:rPr lang="en-US" dirty="0"/>
            </a:br>
            <a:r>
              <a:rPr lang="en-US" dirty="0"/>
              <a:t>Precise</a:t>
            </a:r>
          </a:p>
          <a:p>
            <a:pPr algn="ctr">
              <a:buClr>
                <a:schemeClr val="tx2"/>
              </a:buClr>
            </a:pPr>
            <a:r>
              <a:rPr lang="en-US" dirty="0"/>
              <a:t>Data</a:t>
            </a:r>
          </a:p>
        </p:txBody>
      </p:sp>
      <p:sp>
        <p:nvSpPr>
          <p:cNvPr id="18" name="Rectangle 17"/>
          <p:cNvSpPr/>
          <p:nvPr/>
        </p:nvSpPr>
        <p:spPr>
          <a:xfrm>
            <a:off x="547900" y="5200365"/>
            <a:ext cx="7154108" cy="381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 Schemas (data quality)</a:t>
            </a:r>
          </a:p>
        </p:txBody>
      </p:sp>
      <p:sp>
        <p:nvSpPr>
          <p:cNvPr id="19" name="Rectangle 18"/>
          <p:cNvSpPr/>
          <p:nvPr/>
        </p:nvSpPr>
        <p:spPr>
          <a:xfrm>
            <a:off x="532594" y="5733765"/>
            <a:ext cx="7169414" cy="381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and Reference Data (semantics)</a:t>
            </a:r>
          </a:p>
        </p:txBody>
      </p:sp>
      <p:sp>
        <p:nvSpPr>
          <p:cNvPr id="20" name="Rectangle 19"/>
          <p:cNvSpPr/>
          <p:nvPr/>
        </p:nvSpPr>
        <p:spPr>
          <a:xfrm>
            <a:off x="9752013" y="2219819"/>
            <a:ext cx="1752600" cy="1890464"/>
          </a:xfrm>
          <a:prstGeom prst="rect">
            <a:avLst/>
          </a:prstGeom>
          <a:solidFill>
            <a:schemeClr val="bg1">
              <a:lumMod val="8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2000" dirty="0">
                <a:solidFill>
                  <a:schemeClr val="tx1"/>
                </a:solidFill>
              </a:rPr>
              <a:t>Graphical</a:t>
            </a:r>
          </a:p>
          <a:p>
            <a:pPr algn="ctr"/>
            <a:r>
              <a:rPr lang="en-US" sz="2000" dirty="0">
                <a:solidFill>
                  <a:schemeClr val="tx1"/>
                </a:solidFill>
              </a:rPr>
              <a:t>Processing</a:t>
            </a:r>
          </a:p>
          <a:p>
            <a:pPr algn="ctr"/>
            <a:r>
              <a:rPr lang="en-US" sz="2000" dirty="0">
                <a:solidFill>
                  <a:schemeClr val="tx1"/>
                </a:solidFill>
              </a:rPr>
              <a:t>Units (GPU)</a:t>
            </a:r>
          </a:p>
        </p:txBody>
      </p:sp>
      <p:sp>
        <p:nvSpPr>
          <p:cNvPr id="21" name="Right Arrow 20"/>
          <p:cNvSpPr/>
          <p:nvPr/>
        </p:nvSpPr>
        <p:spPr>
          <a:xfrm>
            <a:off x="7739401" y="2266665"/>
            <a:ext cx="1975220" cy="652623"/>
          </a:xfrm>
          <a:prstGeom prst="rightArrow">
            <a:avLst>
              <a:gd name="adj1" fmla="val 36006"/>
              <a:gd name="adj2" fmla="val 5000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Training Set</a:t>
            </a:r>
            <a:endParaRPr lang="en-US" sz="1400" dirty="0"/>
          </a:p>
        </p:txBody>
      </p:sp>
      <p:sp>
        <p:nvSpPr>
          <p:cNvPr id="23" name="Left Arrow 22"/>
          <p:cNvSpPr/>
          <p:nvPr/>
        </p:nvSpPr>
        <p:spPr>
          <a:xfrm>
            <a:off x="7740483" y="2952935"/>
            <a:ext cx="1973805" cy="1166564"/>
          </a:xfrm>
          <a:prstGeom prst="leftArrow">
            <a:avLst/>
          </a:prstGeom>
          <a:solidFill>
            <a:schemeClr val="accent6">
              <a:lumMod val="7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bg1"/>
                </a:solidFill>
              </a:rPr>
              <a:t>Model</a:t>
            </a:r>
          </a:p>
          <a:p>
            <a:pPr algn="ctr"/>
            <a:r>
              <a:rPr lang="en-US" sz="1600" dirty="0">
                <a:solidFill>
                  <a:schemeClr val="bg1"/>
                </a:solidFill>
              </a:rPr>
              <a:t>Parameters</a:t>
            </a:r>
          </a:p>
        </p:txBody>
      </p:sp>
      <p:sp>
        <p:nvSpPr>
          <p:cNvPr id="24" name="TextBox 23"/>
          <p:cNvSpPr txBox="1"/>
          <p:nvPr/>
        </p:nvSpPr>
        <p:spPr>
          <a:xfrm>
            <a:off x="6124599" y="2525056"/>
            <a:ext cx="975588" cy="707886"/>
          </a:xfrm>
          <a:prstGeom prst="rect">
            <a:avLst/>
          </a:prstGeom>
          <a:solidFill>
            <a:schemeClr val="bg1"/>
          </a:solidFill>
          <a:ln>
            <a:solidFill>
              <a:schemeClr val="tx1"/>
            </a:solidFill>
          </a:ln>
        </p:spPr>
        <p:txBody>
          <a:bodyPr vert="horz" wrap="none" lIns="45720" tIns="45720" rIns="45720" bIns="45720" rtlCol="0" anchor="t" anchorCtr="0">
            <a:spAutoFit/>
          </a:bodyPr>
          <a:lstStyle/>
          <a:p>
            <a:pPr algn="ctr">
              <a:buClr>
                <a:schemeClr val="tx2"/>
              </a:buClr>
            </a:pPr>
            <a:r>
              <a:rPr lang="en-US" sz="2000" dirty="0"/>
              <a:t>Feature</a:t>
            </a:r>
          </a:p>
          <a:p>
            <a:pPr algn="ctr">
              <a:buClr>
                <a:schemeClr val="tx2"/>
              </a:buClr>
            </a:pPr>
            <a:r>
              <a:rPr lang="en-US" sz="2000" dirty="0"/>
              <a:t>Scaling</a:t>
            </a:r>
          </a:p>
        </p:txBody>
      </p:sp>
      <p:sp>
        <p:nvSpPr>
          <p:cNvPr id="25" name="TextBox 24"/>
          <p:cNvSpPr txBox="1"/>
          <p:nvPr/>
        </p:nvSpPr>
        <p:spPr>
          <a:xfrm>
            <a:off x="5758617" y="3957580"/>
            <a:ext cx="1661672" cy="707886"/>
          </a:xfrm>
          <a:prstGeom prst="rect">
            <a:avLst/>
          </a:prstGeom>
          <a:solidFill>
            <a:schemeClr val="bg1"/>
          </a:solidFill>
          <a:ln>
            <a:solidFill>
              <a:schemeClr val="tx1"/>
            </a:solidFill>
          </a:ln>
        </p:spPr>
        <p:txBody>
          <a:bodyPr vert="horz" wrap="none" lIns="45720" tIns="45720" rIns="45720" bIns="45720" rtlCol="0" anchor="t" anchorCtr="0">
            <a:spAutoFit/>
          </a:bodyPr>
          <a:lstStyle/>
          <a:p>
            <a:pPr algn="ctr">
              <a:buClr>
                <a:schemeClr val="tx2"/>
              </a:buClr>
            </a:pPr>
            <a:r>
              <a:rPr lang="en-US" sz="2000" dirty="0"/>
              <a:t>Mean</a:t>
            </a:r>
          </a:p>
          <a:p>
            <a:pPr algn="ctr">
              <a:buClr>
                <a:schemeClr val="tx2"/>
              </a:buClr>
            </a:pPr>
            <a:r>
              <a:rPr lang="en-US" sz="2000" dirty="0"/>
              <a:t>Normalization</a:t>
            </a:r>
          </a:p>
        </p:txBody>
      </p:sp>
      <p:sp>
        <p:nvSpPr>
          <p:cNvPr id="26" name="Rectangle 25"/>
          <p:cNvSpPr/>
          <p:nvPr/>
        </p:nvSpPr>
        <p:spPr>
          <a:xfrm>
            <a:off x="9713033" y="4391408"/>
            <a:ext cx="1955922" cy="1201934"/>
          </a:xfrm>
          <a:prstGeom prst="rect">
            <a:avLst/>
          </a:prstGeom>
          <a:solidFill>
            <a:schemeClr val="bg1">
              <a:lumMod val="8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2000">
                <a:solidFill>
                  <a:schemeClr val="tx1"/>
                </a:solidFill>
              </a:rPr>
              <a:t>AI Applications</a:t>
            </a:r>
            <a:endParaRPr lang="en-US" sz="2000" dirty="0">
              <a:solidFill>
                <a:schemeClr val="tx1"/>
              </a:solidFill>
            </a:endParaRPr>
          </a:p>
        </p:txBody>
      </p:sp>
      <p:sp>
        <p:nvSpPr>
          <p:cNvPr id="27" name="Right Arrow 26"/>
          <p:cNvSpPr/>
          <p:nvPr/>
        </p:nvSpPr>
        <p:spPr>
          <a:xfrm>
            <a:off x="7737813" y="4448027"/>
            <a:ext cx="1975220" cy="652623"/>
          </a:xfrm>
          <a:prstGeom prst="rightArrow">
            <a:avLst>
              <a:gd name="adj1" fmla="val 36006"/>
              <a:gd name="adj2" fmla="val 50000"/>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Predictions</a:t>
            </a:r>
          </a:p>
        </p:txBody>
      </p:sp>
    </p:spTree>
    <p:extLst>
      <p:ext uri="{BB962C8B-B14F-4D97-AF65-F5344CB8AC3E}">
        <p14:creationId xmlns:p14="http://schemas.microsoft.com/office/powerpoint/2010/main" val="174395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545440"/>
            <a:ext cx="9573695" cy="584640"/>
          </a:xfrm>
        </p:spPr>
        <p:txBody>
          <a:bodyPr/>
          <a:lstStyle/>
          <a:p>
            <a:r>
              <a:rPr lang="en-US" b="1" dirty="0"/>
              <a:t>How do data lakes answer the question</a:t>
            </a:r>
            <a:r>
              <a:rPr lang="mr-IN" b="1" dirty="0"/>
              <a:t>…</a:t>
            </a:r>
            <a:endParaRPr lang="en-US" b="1" dirty="0"/>
          </a:p>
        </p:txBody>
      </p:sp>
      <p:sp>
        <p:nvSpPr>
          <p:cNvPr id="3" name="Content Placeholder 2"/>
          <p:cNvSpPr>
            <a:spLocks noGrp="1"/>
          </p:cNvSpPr>
          <p:nvPr>
            <p:ph idx="1"/>
          </p:nvPr>
        </p:nvSpPr>
        <p:spPr>
          <a:xfrm>
            <a:off x="5256212" y="1905000"/>
            <a:ext cx="6019800" cy="1092200"/>
          </a:xfrm>
        </p:spPr>
        <p:txBody>
          <a:bodyPr/>
          <a:lstStyle/>
          <a:p>
            <a:r>
              <a:rPr lang="en-US" sz="3200" i="1" dirty="0"/>
              <a:t>What is the answer to life, the universe and everything?</a:t>
            </a:r>
          </a:p>
        </p:txBody>
      </p:sp>
      <p:pic>
        <p:nvPicPr>
          <p:cNvPr id="8" name="Picture 7"/>
          <p:cNvPicPr>
            <a:picLocks noChangeAspect="1"/>
          </p:cNvPicPr>
          <p:nvPr/>
        </p:nvPicPr>
        <p:blipFill>
          <a:blip r:embed="rId3"/>
          <a:stretch>
            <a:fillRect/>
          </a:stretch>
        </p:blipFill>
        <p:spPr>
          <a:xfrm>
            <a:off x="1293812" y="1600200"/>
            <a:ext cx="2887710" cy="4343400"/>
          </a:xfrm>
          <a:prstGeom prst="rect">
            <a:avLst/>
          </a:prstGeom>
        </p:spPr>
      </p:pic>
      <p:sp>
        <p:nvSpPr>
          <p:cNvPr id="9" name="TextBox 8"/>
          <p:cNvSpPr txBox="1"/>
          <p:nvPr/>
        </p:nvSpPr>
        <p:spPr>
          <a:xfrm>
            <a:off x="5408612" y="4038600"/>
            <a:ext cx="5029200" cy="914400"/>
          </a:xfrm>
          <a:prstGeom prst="rect">
            <a:avLst/>
          </a:prstGeom>
          <a:noFill/>
        </p:spPr>
        <p:txBody>
          <a:bodyPr vert="horz" wrap="none" lIns="0" tIns="0" rIns="0" bIns="0" rtlCol="0" anchor="t" anchorCtr="0">
            <a:noAutofit/>
          </a:bodyPr>
          <a:lstStyle/>
          <a:p>
            <a:endParaRPr lang="en-US" sz="3200" dirty="0">
              <a:solidFill>
                <a:srgbClr val="000096"/>
              </a:solidFill>
              <a:highlight>
                <a:srgbClr val="FFFFFF"/>
              </a:highlight>
            </a:endParaRPr>
          </a:p>
        </p:txBody>
      </p:sp>
      <p:sp>
        <p:nvSpPr>
          <p:cNvPr id="10" name="Rectangle 9"/>
          <p:cNvSpPr/>
          <p:nvPr/>
        </p:nvSpPr>
        <p:spPr>
          <a:xfrm>
            <a:off x="5332412" y="3962400"/>
            <a:ext cx="5403192" cy="707886"/>
          </a:xfrm>
          <a:prstGeom prst="rect">
            <a:avLst/>
          </a:prstGeom>
        </p:spPr>
        <p:txBody>
          <a:bodyPr wrap="none">
            <a:spAutoFit/>
          </a:bodyPr>
          <a:lstStyle/>
          <a:p>
            <a:r>
              <a:rPr lang="en-US" sz="4000" dirty="0">
                <a:solidFill>
                  <a:srgbClr val="000096"/>
                </a:solidFill>
                <a:highlight>
                  <a:srgbClr val="FFFFFF"/>
                </a:highlight>
              </a:rPr>
              <a:t>&lt;answer&gt;</a:t>
            </a:r>
            <a:r>
              <a:rPr lang="en-US" sz="4000" dirty="0">
                <a:solidFill>
                  <a:srgbClr val="000000"/>
                </a:solidFill>
                <a:highlight>
                  <a:srgbClr val="FFFFFF"/>
                </a:highlight>
              </a:rPr>
              <a:t>42</a:t>
            </a:r>
            <a:r>
              <a:rPr lang="en-US" sz="4000" dirty="0">
                <a:solidFill>
                  <a:srgbClr val="000096"/>
                </a:solidFill>
                <a:highlight>
                  <a:srgbClr val="FFFFFF"/>
                </a:highlight>
              </a:rPr>
              <a:t>&lt;/answer&gt;</a:t>
            </a:r>
          </a:p>
        </p:txBody>
      </p:sp>
    </p:spTree>
    <p:extLst>
      <p:ext uri="{BB962C8B-B14F-4D97-AF65-F5344CB8AC3E}">
        <p14:creationId xmlns:p14="http://schemas.microsoft.com/office/powerpoint/2010/main" val="393931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659" y="437517"/>
            <a:ext cx="9573695" cy="584640"/>
          </a:xfrm>
        </p:spPr>
        <p:txBody>
          <a:bodyPr/>
          <a:lstStyle/>
          <a:p>
            <a:r>
              <a:rPr lang="en-US" b="1" dirty="0"/>
              <a:t>Seven Levels of Semantics</a:t>
            </a:r>
          </a:p>
        </p:txBody>
      </p:sp>
      <p:sp>
        <p:nvSpPr>
          <p:cNvPr id="5" name="TextBox 4"/>
          <p:cNvSpPr txBox="1"/>
          <p:nvPr/>
        </p:nvSpPr>
        <p:spPr>
          <a:xfrm>
            <a:off x="1283367" y="2209800"/>
            <a:ext cx="7972680" cy="3218830"/>
          </a:xfrm>
          <a:prstGeom prst="rect">
            <a:avLst/>
          </a:prstGeom>
          <a:solidFill>
            <a:schemeClr val="bg1">
              <a:lumMod val="95000"/>
            </a:schemeClr>
          </a:solidFill>
          <a:ln>
            <a:solidFill>
              <a:schemeClr val="bg1">
                <a:lumMod val="50000"/>
              </a:schemeClr>
            </a:solidFill>
          </a:ln>
        </p:spPr>
        <p:txBody>
          <a:bodyPr wrap="none" rtlCol="0">
            <a:spAutoFit/>
          </a:bodyPr>
          <a:lstStyle/>
          <a:p>
            <a:pPr algn="ctr">
              <a:lnSpc>
                <a:spcPct val="80000"/>
              </a:lnSpc>
            </a:pPr>
            <a:r>
              <a:rPr lang="en-US" dirty="0">
                <a:solidFill>
                  <a:srgbClr val="000096"/>
                </a:solidFill>
              </a:rPr>
              <a:t>&lt;INDGENCD&gt;</a:t>
            </a:r>
            <a:r>
              <a:rPr lang="en-US" dirty="0">
                <a:solidFill>
                  <a:srgbClr val="000000"/>
                </a:solidFill>
              </a:rPr>
              <a:t>42</a:t>
            </a:r>
            <a:r>
              <a:rPr lang="en-US" dirty="0">
                <a:solidFill>
                  <a:srgbClr val="000096"/>
                </a:solidFill>
              </a:rPr>
              <a:t>&lt;/INDGENCD&gt;</a:t>
            </a:r>
          </a:p>
          <a:p>
            <a:pPr algn="ctr">
              <a:lnSpc>
                <a:spcPct val="80000"/>
              </a:lnSpc>
            </a:pPr>
            <a:br>
              <a:rPr lang="en-US" dirty="0">
                <a:solidFill>
                  <a:srgbClr val="000000"/>
                </a:solidFill>
              </a:rPr>
            </a:br>
            <a:r>
              <a:rPr lang="en-US" dirty="0">
                <a:solidFill>
                  <a:srgbClr val="000000"/>
                </a:solidFill>
              </a:rPr>
              <a:t>    </a:t>
            </a:r>
            <a:r>
              <a:rPr lang="en-US" dirty="0">
                <a:solidFill>
                  <a:srgbClr val="000096"/>
                </a:solidFill>
              </a:rPr>
              <a:t>&lt;Gender&gt;</a:t>
            </a:r>
            <a:r>
              <a:rPr lang="en-US" dirty="0">
                <a:solidFill>
                  <a:srgbClr val="000000"/>
                </a:solidFill>
              </a:rPr>
              <a:t>42</a:t>
            </a:r>
            <a:r>
              <a:rPr lang="en-US" dirty="0">
                <a:solidFill>
                  <a:srgbClr val="000096"/>
                </a:solidFill>
              </a:rPr>
              <a:t>&lt;/Gender&gt;</a:t>
            </a:r>
          </a:p>
          <a:p>
            <a:pPr algn="ctr">
              <a:lnSpc>
                <a:spcPct val="80000"/>
              </a:lnSpc>
            </a:pPr>
            <a:br>
              <a:rPr lang="en-US" dirty="0">
                <a:solidFill>
                  <a:srgbClr val="000000"/>
                </a:solidFill>
              </a:rPr>
            </a:br>
            <a:r>
              <a:rPr lang="en-US" dirty="0">
                <a:solidFill>
                  <a:srgbClr val="000000"/>
                </a:solidFill>
              </a:rPr>
              <a:t>    </a:t>
            </a:r>
            <a:r>
              <a:rPr lang="en-US" dirty="0">
                <a:solidFill>
                  <a:srgbClr val="000096"/>
                </a:solidFill>
              </a:rPr>
              <a:t>&lt;PersonGenderCode&gt;</a:t>
            </a:r>
            <a:r>
              <a:rPr lang="en-US" dirty="0">
                <a:solidFill>
                  <a:srgbClr val="000000"/>
                </a:solidFill>
              </a:rPr>
              <a:t>42</a:t>
            </a:r>
            <a:r>
              <a:rPr lang="en-US" dirty="0">
                <a:solidFill>
                  <a:srgbClr val="000096"/>
                </a:solidFill>
              </a:rPr>
              <a:t>&lt;/PersonGenderCode&gt;</a:t>
            </a:r>
          </a:p>
          <a:p>
            <a:pPr algn="ctr">
              <a:lnSpc>
                <a:spcPct val="80000"/>
              </a:lnSpc>
            </a:pPr>
            <a:br>
              <a:rPr lang="en-US" dirty="0">
                <a:solidFill>
                  <a:srgbClr val="000000"/>
                </a:solidFill>
              </a:rPr>
            </a:br>
            <a:r>
              <a:rPr lang="en-US" dirty="0">
                <a:solidFill>
                  <a:srgbClr val="000000"/>
                </a:solidFill>
              </a:rPr>
              <a:t>    </a:t>
            </a:r>
            <a:r>
              <a:rPr lang="en-US" dirty="0">
                <a:solidFill>
                  <a:srgbClr val="000096"/>
                </a:solidFill>
              </a:rPr>
              <a:t>&lt;PersonGenderCode&gt;</a:t>
            </a:r>
            <a:r>
              <a:rPr lang="en-US" dirty="0">
                <a:solidFill>
                  <a:srgbClr val="000000"/>
                </a:solidFill>
              </a:rPr>
              <a:t>F</a:t>
            </a:r>
            <a:r>
              <a:rPr lang="en-US" dirty="0">
                <a:solidFill>
                  <a:srgbClr val="000096"/>
                </a:solidFill>
              </a:rPr>
              <a:t>&lt;/PersonGenderCode&gt;</a:t>
            </a:r>
          </a:p>
          <a:p>
            <a:pPr algn="ctr">
              <a:lnSpc>
                <a:spcPct val="80000"/>
              </a:lnSpc>
            </a:pPr>
            <a:br>
              <a:rPr lang="en-US" dirty="0">
                <a:solidFill>
                  <a:srgbClr val="000000"/>
                </a:solidFill>
              </a:rPr>
            </a:br>
            <a:r>
              <a:rPr lang="en-US" dirty="0">
                <a:solidFill>
                  <a:srgbClr val="000000"/>
                </a:solidFill>
              </a:rPr>
              <a:t>    </a:t>
            </a:r>
            <a:r>
              <a:rPr lang="en-US" dirty="0">
                <a:solidFill>
                  <a:srgbClr val="000096"/>
                </a:solidFill>
              </a:rPr>
              <a:t>&lt;PersonGenderCode&gt;</a:t>
            </a:r>
            <a:r>
              <a:rPr lang="en-US" dirty="0">
                <a:solidFill>
                  <a:srgbClr val="000000"/>
                </a:solidFill>
              </a:rPr>
              <a:t>Female</a:t>
            </a:r>
            <a:r>
              <a:rPr lang="en-US" dirty="0">
                <a:solidFill>
                  <a:srgbClr val="000096"/>
                </a:solidFill>
              </a:rPr>
              <a:t>&lt;/PersonGenderCode&gt;</a:t>
            </a:r>
          </a:p>
          <a:p>
            <a:pPr algn="ctr">
              <a:lnSpc>
                <a:spcPct val="80000"/>
              </a:lnSpc>
            </a:pPr>
            <a:br>
              <a:rPr lang="en-US" dirty="0">
                <a:solidFill>
                  <a:srgbClr val="000000"/>
                </a:solidFill>
              </a:rPr>
            </a:br>
            <a:r>
              <a:rPr lang="en-US" dirty="0">
                <a:solidFill>
                  <a:srgbClr val="000000"/>
                </a:solidFill>
              </a:rPr>
              <a:t>    </a:t>
            </a:r>
            <a:r>
              <a:rPr lang="en-US" dirty="0">
                <a:solidFill>
                  <a:srgbClr val="000096"/>
                </a:solidFill>
              </a:rPr>
              <a:t>&lt;c:PersonGenderCode&gt;</a:t>
            </a:r>
            <a:r>
              <a:rPr lang="en-US" dirty="0">
                <a:solidFill>
                  <a:srgbClr val="000000"/>
                </a:solidFill>
              </a:rPr>
              <a:t>Female</a:t>
            </a:r>
            <a:r>
              <a:rPr lang="en-US" dirty="0">
                <a:solidFill>
                  <a:srgbClr val="000096"/>
                </a:solidFill>
              </a:rPr>
              <a:t>&lt;/c:PersonGenderCode&gt;</a:t>
            </a:r>
            <a:endParaRPr lang="en-US" dirty="0"/>
          </a:p>
        </p:txBody>
      </p:sp>
      <p:sp>
        <p:nvSpPr>
          <p:cNvPr id="6" name="TextBox 5"/>
          <p:cNvSpPr txBox="1"/>
          <p:nvPr/>
        </p:nvSpPr>
        <p:spPr>
          <a:xfrm>
            <a:off x="9166429" y="1459468"/>
            <a:ext cx="2331857" cy="446276"/>
          </a:xfrm>
          <a:prstGeom prst="rect">
            <a:avLst/>
          </a:prstGeom>
          <a:noFill/>
        </p:spPr>
        <p:txBody>
          <a:bodyPr wrap="none" rtlCol="0">
            <a:spAutoFit/>
          </a:bodyPr>
          <a:lstStyle/>
          <a:p>
            <a:r>
              <a:rPr lang="en-US" b="1" dirty="0"/>
              <a:t>Low Semantics</a:t>
            </a:r>
          </a:p>
        </p:txBody>
      </p:sp>
      <p:sp>
        <p:nvSpPr>
          <p:cNvPr id="7" name="TextBox 6"/>
          <p:cNvSpPr txBox="1"/>
          <p:nvPr/>
        </p:nvSpPr>
        <p:spPr>
          <a:xfrm>
            <a:off x="9166429" y="5836398"/>
            <a:ext cx="2397386" cy="446276"/>
          </a:xfrm>
          <a:prstGeom prst="rect">
            <a:avLst/>
          </a:prstGeom>
          <a:noFill/>
        </p:spPr>
        <p:txBody>
          <a:bodyPr wrap="none" rtlCol="0">
            <a:spAutoFit/>
          </a:bodyPr>
          <a:lstStyle/>
          <a:p>
            <a:r>
              <a:rPr lang="en-US" b="1" dirty="0"/>
              <a:t>High Semantics</a:t>
            </a:r>
          </a:p>
        </p:txBody>
      </p:sp>
      <p:sp>
        <p:nvSpPr>
          <p:cNvPr id="8" name="Up-Down Arrow 7"/>
          <p:cNvSpPr/>
          <p:nvPr/>
        </p:nvSpPr>
        <p:spPr>
          <a:xfrm>
            <a:off x="9675812" y="1981200"/>
            <a:ext cx="1218883" cy="3855198"/>
          </a:xfrm>
          <a:prstGeom prst="upDownArrow">
            <a:avLst>
              <a:gd name="adj1" fmla="val 4789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Callout 8"/>
          <p:cNvSpPr/>
          <p:nvPr/>
        </p:nvSpPr>
        <p:spPr>
          <a:xfrm>
            <a:off x="5180012" y="1219200"/>
            <a:ext cx="1625177" cy="902732"/>
          </a:xfrm>
          <a:prstGeom prst="wedgeEllipseCallout">
            <a:avLst>
              <a:gd name="adj1" fmla="val -39863"/>
              <a:gd name="adj2" fmla="val 640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What does this mean?</a:t>
            </a:r>
          </a:p>
        </p:txBody>
      </p:sp>
      <p:sp>
        <p:nvSpPr>
          <p:cNvPr id="10" name="Oval Callout 9"/>
          <p:cNvSpPr/>
          <p:nvPr/>
        </p:nvSpPr>
        <p:spPr>
          <a:xfrm>
            <a:off x="5332412" y="5562600"/>
            <a:ext cx="1625177" cy="902732"/>
          </a:xfrm>
          <a:prstGeom prst="wedgeEllipseCallout">
            <a:avLst>
              <a:gd name="adj1" fmla="val -38744"/>
              <a:gd name="adj2" fmla="val -84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Clear Meaning</a:t>
            </a:r>
          </a:p>
        </p:txBody>
      </p:sp>
      <p:sp>
        <p:nvSpPr>
          <p:cNvPr id="11" name="TextBox 10"/>
          <p:cNvSpPr txBox="1"/>
          <p:nvPr/>
        </p:nvSpPr>
        <p:spPr>
          <a:xfrm>
            <a:off x="455612" y="6096000"/>
            <a:ext cx="4514402" cy="307777"/>
          </a:xfrm>
          <a:prstGeom prst="rect">
            <a:avLst/>
          </a:prstGeom>
          <a:noFill/>
        </p:spPr>
        <p:txBody>
          <a:bodyPr wrap="none" rtlCol="0">
            <a:spAutoFit/>
          </a:bodyPr>
          <a:lstStyle/>
          <a:p>
            <a:r>
              <a:rPr lang="en-US" sz="1400" dirty="0">
                <a:solidFill>
                  <a:srgbClr val="0099CC"/>
                </a:solidFill>
              </a:rPr>
              <a:t>xmlns:c</a:t>
            </a:r>
            <a:r>
              <a:rPr lang="en-US" sz="1400" dirty="0">
                <a:solidFill>
                  <a:srgbClr val="FF8040"/>
                </a:solidFill>
              </a:rPr>
              <a:t>=</a:t>
            </a:r>
            <a:r>
              <a:rPr lang="en-US" sz="1400" dirty="0">
                <a:solidFill>
                  <a:srgbClr val="993300"/>
                </a:solidFill>
              </a:rPr>
              <a:t>"http://example.com/canonical-reference-data</a:t>
            </a:r>
            <a:endParaRPr lang="en-US" sz="1400" dirty="0"/>
          </a:p>
        </p:txBody>
      </p:sp>
      <p:sp>
        <p:nvSpPr>
          <p:cNvPr id="12" name="TextBox 11"/>
          <p:cNvSpPr txBox="1"/>
          <p:nvPr/>
        </p:nvSpPr>
        <p:spPr>
          <a:xfrm>
            <a:off x="227012" y="1295400"/>
            <a:ext cx="2447073" cy="446276"/>
          </a:xfrm>
          <a:prstGeom prst="rect">
            <a:avLst/>
          </a:prstGeom>
          <a:noFill/>
        </p:spPr>
        <p:txBody>
          <a:bodyPr wrap="none" rtlCol="0">
            <a:spAutoFit/>
          </a:bodyPr>
          <a:lstStyle/>
          <a:p>
            <a:r>
              <a:rPr lang="en-US" dirty="0"/>
              <a:t>Typical CSV data</a:t>
            </a:r>
          </a:p>
        </p:txBody>
      </p:sp>
      <p:sp>
        <p:nvSpPr>
          <p:cNvPr id="13" name="TextBox 12"/>
          <p:cNvSpPr txBox="1"/>
          <p:nvPr/>
        </p:nvSpPr>
        <p:spPr>
          <a:xfrm>
            <a:off x="7161212" y="5562600"/>
            <a:ext cx="1430149" cy="800219"/>
          </a:xfrm>
          <a:prstGeom prst="rect">
            <a:avLst/>
          </a:prstGeom>
          <a:noFill/>
        </p:spPr>
        <p:txBody>
          <a:bodyPr wrap="none" rtlCol="0">
            <a:spAutoFit/>
          </a:bodyPr>
          <a:lstStyle/>
          <a:p>
            <a:r>
              <a:rPr lang="en-US" b="1" dirty="0">
                <a:solidFill>
                  <a:srgbClr val="009900"/>
                </a:solidFill>
              </a:rPr>
              <a:t>Search</a:t>
            </a:r>
            <a:br>
              <a:rPr lang="en-US" b="1" dirty="0">
                <a:solidFill>
                  <a:srgbClr val="009900"/>
                </a:solidFill>
              </a:rPr>
            </a:br>
            <a:r>
              <a:rPr lang="en-US" b="1" dirty="0">
                <a:solidFill>
                  <a:srgbClr val="009900"/>
                </a:solidFill>
              </a:rPr>
              <a:t>Friendly!</a:t>
            </a:r>
          </a:p>
        </p:txBody>
      </p:sp>
      <p:cxnSp>
        <p:nvCxnSpPr>
          <p:cNvPr id="4" name="Straight Arrow Connector 3"/>
          <p:cNvCxnSpPr/>
          <p:nvPr/>
        </p:nvCxnSpPr>
        <p:spPr>
          <a:xfrm flipV="1">
            <a:off x="1141412" y="5257800"/>
            <a:ext cx="751602" cy="838200"/>
          </a:xfrm>
          <a:prstGeom prst="straightConnector1">
            <a:avLst/>
          </a:prstGeom>
          <a:ln w="38100" cap="flat">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641657" y="4570715"/>
            <a:ext cx="962215" cy="553998"/>
          </a:xfrm>
          <a:prstGeom prst="rect">
            <a:avLst/>
          </a:prstGeom>
          <a:noFill/>
        </p:spPr>
        <p:txBody>
          <a:bodyPr vert="horz" wrap="none" lIns="0" tIns="0" rIns="0" bIns="0" rtlCol="0" anchor="t" anchorCtr="0">
            <a:spAutoFit/>
          </a:bodyPr>
          <a:lstStyle/>
          <a:p>
            <a:pPr>
              <a:buClr>
                <a:schemeClr val="tx2"/>
              </a:buClr>
            </a:pPr>
            <a:r>
              <a:rPr lang="en-US" sz="1800" dirty="0"/>
              <a:t>Data</a:t>
            </a:r>
          </a:p>
          <a:p>
            <a:pPr>
              <a:buClr>
                <a:schemeClr val="tx2"/>
              </a:buClr>
            </a:pPr>
            <a:r>
              <a:rPr lang="en-US" sz="1800" dirty="0"/>
              <a:t>Stewards</a:t>
            </a:r>
          </a:p>
        </p:txBody>
      </p:sp>
      <p:sp>
        <p:nvSpPr>
          <p:cNvPr id="15" name="TextBox 14"/>
          <p:cNvSpPr txBox="1"/>
          <p:nvPr/>
        </p:nvSpPr>
        <p:spPr>
          <a:xfrm>
            <a:off x="10641657" y="2665715"/>
            <a:ext cx="1257518" cy="830997"/>
          </a:xfrm>
          <a:prstGeom prst="rect">
            <a:avLst/>
          </a:prstGeom>
          <a:noFill/>
        </p:spPr>
        <p:txBody>
          <a:bodyPr vert="horz" wrap="none" lIns="0" tIns="0" rIns="0" bIns="0" rtlCol="0" anchor="t" anchorCtr="0">
            <a:spAutoFit/>
          </a:bodyPr>
          <a:lstStyle/>
          <a:p>
            <a:pPr>
              <a:buClr>
                <a:schemeClr val="tx2"/>
              </a:buClr>
            </a:pPr>
            <a:r>
              <a:rPr lang="en-US" sz="1800" dirty="0"/>
              <a:t>Low</a:t>
            </a:r>
          </a:p>
          <a:p>
            <a:pPr>
              <a:buClr>
                <a:schemeClr val="tx2"/>
              </a:buClr>
            </a:pPr>
            <a:r>
              <a:rPr lang="en-US" sz="1800" dirty="0"/>
              <a:t>Data</a:t>
            </a:r>
          </a:p>
          <a:p>
            <a:pPr>
              <a:buClr>
                <a:schemeClr val="tx2"/>
              </a:buClr>
            </a:pPr>
            <a:r>
              <a:rPr lang="en-US" sz="1800" dirty="0"/>
              <a:t>Governance</a:t>
            </a:r>
          </a:p>
        </p:txBody>
      </p:sp>
      <p:cxnSp>
        <p:nvCxnSpPr>
          <p:cNvPr id="17" name="Straight Arrow Connector 16"/>
          <p:cNvCxnSpPr/>
          <p:nvPr/>
        </p:nvCxnSpPr>
        <p:spPr>
          <a:xfrm>
            <a:off x="2436812" y="1752600"/>
            <a:ext cx="762000" cy="685798"/>
          </a:xfrm>
          <a:prstGeom prst="straightConnector1">
            <a:avLst/>
          </a:prstGeom>
          <a:ln w="38100" cap="flat">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989012" y="2133600"/>
            <a:ext cx="256756" cy="3877985"/>
          </a:xfrm>
          <a:prstGeom prst="rect">
            <a:avLst/>
          </a:prstGeom>
          <a:noFill/>
        </p:spPr>
        <p:txBody>
          <a:bodyPr vert="horz" wrap="none" lIns="0" tIns="0" rIns="0" bIns="0" rtlCol="0" anchor="t" anchorCtr="0">
            <a:spAutoFit/>
          </a:bodyPr>
          <a:lstStyle/>
          <a:p>
            <a:pPr>
              <a:buClr>
                <a:schemeClr val="tx2"/>
              </a:buClr>
            </a:pPr>
            <a:r>
              <a:rPr lang="en-US" sz="3600" dirty="0"/>
              <a:t>1</a:t>
            </a:r>
          </a:p>
          <a:p>
            <a:pPr>
              <a:buClr>
                <a:schemeClr val="tx2"/>
              </a:buClr>
            </a:pPr>
            <a:r>
              <a:rPr lang="en-US" sz="3600" dirty="0"/>
              <a:t>2</a:t>
            </a:r>
          </a:p>
          <a:p>
            <a:pPr>
              <a:buClr>
                <a:schemeClr val="tx2"/>
              </a:buClr>
            </a:pPr>
            <a:r>
              <a:rPr lang="en-US" sz="3600" dirty="0"/>
              <a:t>3</a:t>
            </a:r>
          </a:p>
          <a:p>
            <a:pPr>
              <a:buClr>
                <a:schemeClr val="tx2"/>
              </a:buClr>
            </a:pPr>
            <a:r>
              <a:rPr lang="en-US" sz="3600" dirty="0"/>
              <a:t>4</a:t>
            </a:r>
          </a:p>
          <a:p>
            <a:pPr>
              <a:buClr>
                <a:schemeClr val="tx2"/>
              </a:buClr>
            </a:pPr>
            <a:r>
              <a:rPr lang="en-US" sz="3600" dirty="0"/>
              <a:t>5</a:t>
            </a:r>
          </a:p>
          <a:p>
            <a:pPr>
              <a:buClr>
                <a:schemeClr val="tx2"/>
              </a:buClr>
            </a:pPr>
            <a:r>
              <a:rPr lang="en-US" sz="3600" dirty="0"/>
              <a:t>6</a:t>
            </a:r>
          </a:p>
          <a:p>
            <a:pPr>
              <a:buClr>
                <a:schemeClr val="tx2"/>
              </a:buClr>
            </a:pPr>
            <a:r>
              <a:rPr lang="en-US" sz="3600" dirty="0"/>
              <a:t>7</a:t>
            </a:r>
          </a:p>
        </p:txBody>
      </p:sp>
      <p:sp>
        <p:nvSpPr>
          <p:cNvPr id="21" name="TextBox 20"/>
          <p:cNvSpPr txBox="1"/>
          <p:nvPr/>
        </p:nvSpPr>
        <p:spPr>
          <a:xfrm>
            <a:off x="1903412" y="5562600"/>
            <a:ext cx="2180172" cy="353943"/>
          </a:xfrm>
          <a:prstGeom prst="rect">
            <a:avLst/>
          </a:prstGeom>
          <a:noFill/>
        </p:spPr>
        <p:txBody>
          <a:bodyPr vert="horz" wrap="none" lIns="0" tIns="0" rIns="0" bIns="0" rtlCol="0" anchor="t" anchorCtr="0">
            <a:spAutoFit/>
          </a:bodyPr>
          <a:lstStyle/>
          <a:p>
            <a:pPr>
              <a:buClr>
                <a:schemeClr val="tx2"/>
              </a:buClr>
            </a:pPr>
            <a:r>
              <a:rPr lang="en-US" dirty="0"/>
              <a:t>RDF (next page)</a:t>
            </a:r>
          </a:p>
        </p:txBody>
      </p:sp>
    </p:spTree>
    <p:extLst>
      <p:ext uri="{BB962C8B-B14F-4D97-AF65-F5344CB8AC3E}">
        <p14:creationId xmlns:p14="http://schemas.microsoft.com/office/powerpoint/2010/main" val="1497730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465198"/>
            <a:ext cx="9573695" cy="584640"/>
          </a:xfrm>
        </p:spPr>
        <p:txBody>
          <a:bodyPr/>
          <a:lstStyle/>
          <a:p>
            <a:r>
              <a:rPr lang="en-US" b="1" dirty="0"/>
              <a:t>Resource Description Format</a:t>
            </a:r>
          </a:p>
        </p:txBody>
      </p:sp>
      <p:sp>
        <p:nvSpPr>
          <p:cNvPr id="3" name="Content Placeholder 2"/>
          <p:cNvSpPr>
            <a:spLocks noGrp="1"/>
          </p:cNvSpPr>
          <p:nvPr>
            <p:ph idx="1"/>
          </p:nvPr>
        </p:nvSpPr>
        <p:spPr>
          <a:xfrm>
            <a:off x="379413" y="4648200"/>
            <a:ext cx="9525000" cy="1447800"/>
          </a:xfrm>
        </p:spPr>
        <p:txBody>
          <a:bodyPr/>
          <a:lstStyle/>
          <a:p>
            <a:pPr marL="434340" indent="-342900">
              <a:buFont typeface="Arial"/>
              <a:buChar char="•"/>
            </a:pPr>
            <a:r>
              <a:rPr lang="en-US" sz="2000" dirty="0"/>
              <a:t>RDF breaks each assertion into Node-Arc-</a:t>
            </a:r>
            <a:r>
              <a:rPr lang="en-US" sz="2000" dirty="0" err="1"/>
              <a:t>NodeSubject</a:t>
            </a:r>
            <a:r>
              <a:rPr lang="en-US" sz="2000" dirty="0"/>
              <a:t>-Predicate-Object Relationships</a:t>
            </a:r>
          </a:p>
          <a:p>
            <a:pPr marL="434340" indent="-342900">
              <a:buFont typeface="Arial"/>
              <a:buChar char="•"/>
            </a:pPr>
            <a:r>
              <a:rPr lang="en-US" sz="2000" dirty="0"/>
              <a:t>Subject and Predicates are URLs.  Objects are sometimes "literal" strings</a:t>
            </a:r>
          </a:p>
          <a:p>
            <a:pPr marL="434340" indent="-342900">
              <a:buFont typeface="Arial"/>
              <a:buChar char="•"/>
            </a:pPr>
            <a:r>
              <a:rPr lang="en-US" sz="2000" dirty="0"/>
              <a:t>If all imported data used RDF than transformation and integration would be trivial (no ETL)</a:t>
            </a:r>
          </a:p>
        </p:txBody>
      </p:sp>
      <p:sp>
        <p:nvSpPr>
          <p:cNvPr id="4" name="Oval 3"/>
          <p:cNvSpPr/>
          <p:nvPr/>
        </p:nvSpPr>
        <p:spPr>
          <a:xfrm>
            <a:off x="303212" y="1295400"/>
            <a:ext cx="7467600" cy="762000"/>
          </a:xfrm>
          <a:prstGeom prst="ellipse">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http://example.com/canonical-reference-data/Person</a:t>
            </a:r>
          </a:p>
          <a:p>
            <a:pPr algn="ctr"/>
            <a:endParaRPr lang="en-US" sz="1600" dirty="0">
              <a:solidFill>
                <a:schemeClr val="tx1"/>
              </a:solidFill>
            </a:endParaRPr>
          </a:p>
        </p:txBody>
      </p:sp>
      <p:sp>
        <p:nvSpPr>
          <p:cNvPr id="5" name="Oval 4"/>
          <p:cNvSpPr/>
          <p:nvPr/>
        </p:nvSpPr>
        <p:spPr>
          <a:xfrm>
            <a:off x="1370012" y="2743200"/>
            <a:ext cx="8839200" cy="762000"/>
          </a:xfrm>
          <a:prstGeom prst="ellipse">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dirty="0">
              <a:solidFill>
                <a:schemeClr val="tx1"/>
              </a:solidFill>
            </a:endParaRPr>
          </a:p>
        </p:txBody>
      </p:sp>
      <p:sp>
        <p:nvSpPr>
          <p:cNvPr id="7" name="Oval 6"/>
          <p:cNvSpPr/>
          <p:nvPr/>
        </p:nvSpPr>
        <p:spPr>
          <a:xfrm>
            <a:off x="9066212" y="3733800"/>
            <a:ext cx="2286000" cy="762000"/>
          </a:xfrm>
          <a:prstGeom prst="ellipse">
            <a:avLst/>
          </a:prstGeom>
          <a:solidFill>
            <a:srgbClr val="D9D9D9"/>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"Female"</a:t>
            </a:r>
          </a:p>
          <a:p>
            <a:pPr algn="ctr"/>
            <a:endParaRPr lang="en-US" sz="1600" dirty="0">
              <a:solidFill>
                <a:schemeClr val="tx1"/>
              </a:solidFill>
            </a:endParaRPr>
          </a:p>
        </p:txBody>
      </p:sp>
      <p:cxnSp>
        <p:nvCxnSpPr>
          <p:cNvPr id="9" name="Straight Arrow Connector 8"/>
          <p:cNvCxnSpPr>
            <a:stCxn id="4" idx="4"/>
            <a:endCxn id="5" idx="0"/>
          </p:cNvCxnSpPr>
          <p:nvPr/>
        </p:nvCxnSpPr>
        <p:spPr>
          <a:xfrm>
            <a:off x="4037012" y="2057400"/>
            <a:ext cx="1752600" cy="685800"/>
          </a:xfrm>
          <a:prstGeom prst="straightConnector1">
            <a:avLst/>
          </a:prstGeom>
          <a:ln w="76200" cap="flat"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7" idx="2"/>
          </p:cNvCxnSpPr>
          <p:nvPr/>
        </p:nvCxnSpPr>
        <p:spPr>
          <a:xfrm>
            <a:off x="6627812" y="3200400"/>
            <a:ext cx="2438400" cy="914400"/>
          </a:xfrm>
          <a:prstGeom prst="straightConnector1">
            <a:avLst/>
          </a:prstGeom>
          <a:ln w="76200" cap="flat"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3046412" y="2819400"/>
            <a:ext cx="5661446" cy="430887"/>
          </a:xfrm>
          <a:prstGeom prst="rect">
            <a:avLst/>
          </a:prstGeom>
          <a:solidFill>
            <a:schemeClr val="bg1"/>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wrap="none" lIns="182880" tIns="91440" rIns="182880" bIns="91440" rtlCol="0" anchor="t" anchorCtr="0">
            <a:spAutoFit/>
          </a:bodyPr>
          <a:lstStyle/>
          <a:p>
            <a:pPr algn="ctr"/>
            <a:r>
              <a:rPr lang="en-US" sz="1600" dirty="0">
                <a:solidFill>
                  <a:schemeClr val="tx1"/>
                </a:solidFill>
              </a:rPr>
              <a:t>http://example.com/canonical-reference-data/</a:t>
            </a:r>
            <a:r>
              <a:rPr lang="en-US" sz="1600" dirty="0" err="1">
                <a:solidFill>
                  <a:schemeClr val="tx1"/>
                </a:solidFill>
              </a:rPr>
              <a:t>GenderCode</a:t>
            </a:r>
            <a:endParaRPr lang="en-US" sz="1600" dirty="0">
              <a:solidFill>
                <a:schemeClr val="tx1"/>
              </a:solidFill>
            </a:endParaRPr>
          </a:p>
        </p:txBody>
      </p:sp>
      <p:sp>
        <p:nvSpPr>
          <p:cNvPr id="26" name="TextBox 25"/>
          <p:cNvSpPr txBox="1"/>
          <p:nvPr/>
        </p:nvSpPr>
        <p:spPr>
          <a:xfrm>
            <a:off x="684212" y="2057400"/>
            <a:ext cx="983799" cy="353943"/>
          </a:xfrm>
          <a:prstGeom prst="rect">
            <a:avLst/>
          </a:prstGeom>
          <a:noFill/>
        </p:spPr>
        <p:txBody>
          <a:bodyPr vert="horz" wrap="none" lIns="0" tIns="0" rIns="0" bIns="0" rtlCol="0" anchor="t" anchorCtr="0">
            <a:spAutoFit/>
          </a:bodyPr>
          <a:lstStyle/>
          <a:p>
            <a:pPr>
              <a:buClr>
                <a:schemeClr val="tx2"/>
              </a:buClr>
            </a:pPr>
            <a:r>
              <a:rPr lang="en-US" dirty="0">
                <a:solidFill>
                  <a:srgbClr val="0000FF"/>
                </a:solidFill>
              </a:rPr>
              <a:t>Subject</a:t>
            </a:r>
          </a:p>
        </p:txBody>
      </p:sp>
      <p:sp>
        <p:nvSpPr>
          <p:cNvPr id="27" name="TextBox 26"/>
          <p:cNvSpPr txBox="1"/>
          <p:nvPr/>
        </p:nvSpPr>
        <p:spPr>
          <a:xfrm>
            <a:off x="10361612" y="4572000"/>
            <a:ext cx="852453" cy="353943"/>
          </a:xfrm>
          <a:prstGeom prst="rect">
            <a:avLst/>
          </a:prstGeom>
          <a:noFill/>
        </p:spPr>
        <p:txBody>
          <a:bodyPr vert="horz" wrap="none" lIns="0" tIns="0" rIns="0" bIns="0" rtlCol="0" anchor="t" anchorCtr="0">
            <a:spAutoFit/>
          </a:bodyPr>
          <a:lstStyle/>
          <a:p>
            <a:pPr>
              <a:buClr>
                <a:schemeClr val="tx2"/>
              </a:buClr>
            </a:pPr>
            <a:r>
              <a:rPr lang="en-US" dirty="0">
                <a:solidFill>
                  <a:srgbClr val="0000FF"/>
                </a:solidFill>
              </a:rPr>
              <a:t>Object</a:t>
            </a:r>
          </a:p>
        </p:txBody>
      </p:sp>
      <p:sp>
        <p:nvSpPr>
          <p:cNvPr id="28" name="TextBox 27"/>
          <p:cNvSpPr txBox="1"/>
          <p:nvPr/>
        </p:nvSpPr>
        <p:spPr>
          <a:xfrm>
            <a:off x="5332412" y="3429000"/>
            <a:ext cx="1246059" cy="353943"/>
          </a:xfrm>
          <a:prstGeom prst="rect">
            <a:avLst/>
          </a:prstGeom>
          <a:noFill/>
        </p:spPr>
        <p:txBody>
          <a:bodyPr vert="horz" wrap="none" lIns="0" tIns="0" rIns="0" bIns="0" rtlCol="0" anchor="t" anchorCtr="0">
            <a:spAutoFit/>
          </a:bodyPr>
          <a:lstStyle/>
          <a:p>
            <a:pPr>
              <a:buClr>
                <a:schemeClr val="tx2"/>
              </a:buClr>
            </a:pPr>
            <a:r>
              <a:rPr lang="en-US" dirty="0">
                <a:solidFill>
                  <a:srgbClr val="0000FF"/>
                </a:solidFill>
              </a:rPr>
              <a:t>Predicate</a:t>
            </a:r>
          </a:p>
        </p:txBody>
      </p:sp>
    </p:spTree>
    <p:extLst>
      <p:ext uri="{BB962C8B-B14F-4D97-AF65-F5344CB8AC3E}">
        <p14:creationId xmlns:p14="http://schemas.microsoft.com/office/powerpoint/2010/main" val="500159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412" y="393480"/>
            <a:ext cx="9573695" cy="584640"/>
          </a:xfrm>
        </p:spPr>
        <p:txBody>
          <a:bodyPr/>
          <a:lstStyle/>
          <a:p>
            <a:r>
              <a:rPr lang="en-US" b="1" dirty="0"/>
              <a:t>The Semantic Spectrum</a:t>
            </a:r>
          </a:p>
        </p:txBody>
      </p:sp>
      <p:sp>
        <p:nvSpPr>
          <p:cNvPr id="3" name="Content Placeholder 2"/>
          <p:cNvSpPr>
            <a:spLocks noGrp="1"/>
          </p:cNvSpPr>
          <p:nvPr>
            <p:ph idx="1"/>
          </p:nvPr>
        </p:nvSpPr>
        <p:spPr>
          <a:xfrm>
            <a:off x="379412" y="5334000"/>
            <a:ext cx="11087245" cy="1219200"/>
          </a:xfrm>
        </p:spPr>
        <p:txBody>
          <a:bodyPr/>
          <a:lstStyle/>
          <a:p>
            <a:r>
              <a:rPr lang="en-US" dirty="0"/>
              <a:t>Note that high-semantics are not "free"</a:t>
            </a:r>
          </a:p>
          <a:p>
            <a:r>
              <a:rPr lang="en-US" dirty="0"/>
              <a:t>It requires a large framework of tools to convert numeric codes into useful labels</a:t>
            </a:r>
          </a:p>
        </p:txBody>
      </p:sp>
      <p:sp>
        <p:nvSpPr>
          <p:cNvPr id="4" name="Left-Right Arrow 3"/>
          <p:cNvSpPr/>
          <p:nvPr/>
        </p:nvSpPr>
        <p:spPr>
          <a:xfrm>
            <a:off x="455612" y="1524000"/>
            <a:ext cx="10972800" cy="533400"/>
          </a:xfrm>
          <a:prstGeom prst="leftRightArrow">
            <a:avLst/>
          </a:prstGeom>
          <a:solidFill>
            <a:srgbClr val="0000FF"/>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5" name="TextBox 4"/>
          <p:cNvSpPr txBox="1"/>
          <p:nvPr/>
        </p:nvSpPr>
        <p:spPr>
          <a:xfrm>
            <a:off x="531812" y="2133600"/>
            <a:ext cx="1828800" cy="457200"/>
          </a:xfrm>
          <a:prstGeom prst="rect">
            <a:avLst/>
          </a:prstGeom>
          <a:noFill/>
        </p:spPr>
        <p:txBody>
          <a:bodyPr vert="horz" wrap="none" lIns="0" tIns="0" rIns="0" bIns="0" rtlCol="0" anchor="t" anchorCtr="0">
            <a:noAutofit/>
          </a:bodyPr>
          <a:lstStyle/>
          <a:p>
            <a:pPr>
              <a:buClr>
                <a:schemeClr val="tx2"/>
              </a:buClr>
            </a:pPr>
            <a:r>
              <a:rPr lang="en-US" dirty="0"/>
              <a:t>Data Lake</a:t>
            </a:r>
          </a:p>
        </p:txBody>
      </p:sp>
      <p:sp>
        <p:nvSpPr>
          <p:cNvPr id="6" name="TextBox 5"/>
          <p:cNvSpPr txBox="1"/>
          <p:nvPr/>
        </p:nvSpPr>
        <p:spPr>
          <a:xfrm>
            <a:off x="9599612" y="2133600"/>
            <a:ext cx="1828800" cy="457200"/>
          </a:xfrm>
          <a:prstGeom prst="rect">
            <a:avLst/>
          </a:prstGeom>
          <a:noFill/>
        </p:spPr>
        <p:txBody>
          <a:bodyPr vert="horz" wrap="none" lIns="0" tIns="0" rIns="0" bIns="0" rtlCol="0" anchor="t" anchorCtr="0">
            <a:noAutofit/>
          </a:bodyPr>
          <a:lstStyle/>
          <a:p>
            <a:pPr algn="r">
              <a:buClr>
                <a:schemeClr val="tx2"/>
              </a:buClr>
            </a:pPr>
            <a:r>
              <a:rPr lang="en-US" dirty="0"/>
              <a:t>Data Hub</a:t>
            </a:r>
          </a:p>
        </p:txBody>
      </p:sp>
      <p:sp>
        <p:nvSpPr>
          <p:cNvPr id="7" name="TextBox 6"/>
          <p:cNvSpPr txBox="1"/>
          <p:nvPr/>
        </p:nvSpPr>
        <p:spPr>
          <a:xfrm>
            <a:off x="531812" y="1066800"/>
            <a:ext cx="2057400" cy="457200"/>
          </a:xfrm>
          <a:prstGeom prst="rect">
            <a:avLst/>
          </a:prstGeom>
          <a:noFill/>
        </p:spPr>
        <p:txBody>
          <a:bodyPr vert="horz" wrap="none" lIns="0" tIns="0" rIns="0" bIns="0" rtlCol="0" anchor="t" anchorCtr="0">
            <a:noAutofit/>
          </a:bodyPr>
          <a:lstStyle/>
          <a:p>
            <a:pPr>
              <a:buClr>
                <a:schemeClr val="tx2"/>
              </a:buClr>
            </a:pPr>
            <a:r>
              <a:rPr lang="en-US" dirty="0"/>
              <a:t>Low Semantics</a:t>
            </a:r>
          </a:p>
        </p:txBody>
      </p:sp>
      <p:sp>
        <p:nvSpPr>
          <p:cNvPr id="8" name="TextBox 7"/>
          <p:cNvSpPr txBox="1"/>
          <p:nvPr/>
        </p:nvSpPr>
        <p:spPr>
          <a:xfrm>
            <a:off x="9294812" y="1066800"/>
            <a:ext cx="2057400" cy="457200"/>
          </a:xfrm>
          <a:prstGeom prst="rect">
            <a:avLst/>
          </a:prstGeom>
          <a:noFill/>
        </p:spPr>
        <p:txBody>
          <a:bodyPr vert="horz" wrap="none" lIns="0" tIns="0" rIns="0" bIns="0" rtlCol="0" anchor="t" anchorCtr="0">
            <a:noAutofit/>
          </a:bodyPr>
          <a:lstStyle/>
          <a:p>
            <a:pPr>
              <a:buClr>
                <a:schemeClr val="tx2"/>
              </a:buClr>
            </a:pPr>
            <a:r>
              <a:rPr lang="en-US" dirty="0"/>
              <a:t>High Semantics</a:t>
            </a:r>
          </a:p>
        </p:txBody>
      </p:sp>
      <p:sp>
        <p:nvSpPr>
          <p:cNvPr id="9" name="TextBox 8"/>
          <p:cNvSpPr txBox="1"/>
          <p:nvPr/>
        </p:nvSpPr>
        <p:spPr>
          <a:xfrm>
            <a:off x="455612" y="2895600"/>
            <a:ext cx="5486400" cy="2477602"/>
          </a:xfrm>
          <a:prstGeom prst="rect">
            <a:avLst/>
          </a:prstGeom>
          <a:noFill/>
        </p:spPr>
        <p:txBody>
          <a:bodyPr vert="horz" wrap="square" lIns="0" tIns="0" rIns="0" bIns="0" rtlCol="0" anchor="t" anchorCtr="0">
            <a:spAutoFit/>
          </a:bodyPr>
          <a:lstStyle/>
          <a:p>
            <a:pPr marL="457200" indent="-457200">
              <a:buClr>
                <a:schemeClr val="tx2"/>
              </a:buClr>
              <a:buFont typeface="+mj-lt"/>
              <a:buAutoNum type="arabicPeriod"/>
            </a:pPr>
            <a:r>
              <a:rPr lang="en-US" dirty="0"/>
              <a:t>Mostly Numeric Codes</a:t>
            </a:r>
          </a:p>
          <a:p>
            <a:pPr marL="457200" indent="-457200">
              <a:buClr>
                <a:schemeClr val="tx2"/>
              </a:buClr>
              <a:buFont typeface="+mj-lt"/>
              <a:buAutoNum type="arabicPeriod"/>
            </a:pPr>
            <a:r>
              <a:rPr lang="en-US" dirty="0"/>
              <a:t>No harmonization</a:t>
            </a:r>
          </a:p>
          <a:p>
            <a:pPr marL="457200" indent="-457200">
              <a:buClr>
                <a:schemeClr val="tx2"/>
              </a:buClr>
              <a:buFont typeface="+mj-lt"/>
              <a:buAutoNum type="arabicPeriod"/>
            </a:pPr>
            <a:r>
              <a:rPr lang="en-US" dirty="0"/>
              <a:t>Write and read by the source application</a:t>
            </a:r>
          </a:p>
          <a:p>
            <a:pPr marL="457200" indent="-457200">
              <a:buClr>
                <a:schemeClr val="tx2"/>
              </a:buClr>
              <a:buFont typeface="+mj-lt"/>
              <a:buAutoNum type="arabicPeriod"/>
            </a:pPr>
            <a:r>
              <a:rPr lang="en-US" dirty="0"/>
              <a:t>No namespace and validation</a:t>
            </a:r>
          </a:p>
          <a:p>
            <a:pPr marL="457200" indent="-457200">
              <a:buClr>
                <a:schemeClr val="tx2"/>
              </a:buClr>
              <a:buFont typeface="+mj-lt"/>
              <a:buAutoNum type="arabicPeriod"/>
            </a:pPr>
            <a:r>
              <a:rPr lang="en-US" dirty="0"/>
              <a:t>No data quality</a:t>
            </a:r>
          </a:p>
          <a:p>
            <a:pPr marL="457200" indent="-457200">
              <a:buClr>
                <a:schemeClr val="tx2"/>
              </a:buClr>
              <a:buFont typeface="+mj-lt"/>
              <a:buAutoNum type="arabicPeriod"/>
            </a:pPr>
            <a:endParaRPr lang="en-US" dirty="0"/>
          </a:p>
        </p:txBody>
      </p:sp>
      <p:sp>
        <p:nvSpPr>
          <p:cNvPr id="10" name="TextBox 9"/>
          <p:cNvSpPr txBox="1"/>
          <p:nvPr/>
        </p:nvSpPr>
        <p:spPr>
          <a:xfrm>
            <a:off x="7389812" y="2895600"/>
            <a:ext cx="4419600" cy="2123658"/>
          </a:xfrm>
          <a:prstGeom prst="rect">
            <a:avLst/>
          </a:prstGeom>
          <a:noFill/>
        </p:spPr>
        <p:txBody>
          <a:bodyPr vert="horz" wrap="square" lIns="0" tIns="0" rIns="0" bIns="0" rtlCol="0" anchor="t" anchorCtr="0">
            <a:spAutoFit/>
          </a:bodyPr>
          <a:lstStyle/>
          <a:p>
            <a:pPr marL="457200" indent="-457200">
              <a:buClr>
                <a:schemeClr val="tx2"/>
              </a:buClr>
              <a:buFont typeface="+mj-lt"/>
              <a:buAutoNum type="arabicPeriod"/>
            </a:pPr>
            <a:r>
              <a:rPr lang="en-US" dirty="0"/>
              <a:t>Numbers </a:t>
            </a:r>
            <a:r>
              <a:rPr lang="en-US" b="1" dirty="0"/>
              <a:t>and</a:t>
            </a:r>
            <a:r>
              <a:rPr lang="en-US" dirty="0"/>
              <a:t> labels</a:t>
            </a:r>
          </a:p>
          <a:p>
            <a:pPr marL="457200" indent="-457200">
              <a:buClr>
                <a:schemeClr val="tx2"/>
              </a:buClr>
              <a:buFont typeface="+mj-lt"/>
              <a:buAutoNum type="arabicPeriod"/>
            </a:pPr>
            <a:r>
              <a:rPr lang="en-US" dirty="0"/>
              <a:t>Incremental harmonization</a:t>
            </a:r>
          </a:p>
          <a:p>
            <a:pPr marL="457200" indent="-457200">
              <a:buClr>
                <a:schemeClr val="tx2"/>
              </a:buClr>
              <a:buFont typeface="+mj-lt"/>
              <a:buAutoNum type="arabicPeriod"/>
            </a:pPr>
            <a:r>
              <a:rPr lang="en-US" dirty="0"/>
              <a:t>Writes and read by everyone</a:t>
            </a:r>
          </a:p>
          <a:p>
            <a:pPr marL="457200" indent="-457200">
              <a:buClr>
                <a:schemeClr val="tx2"/>
              </a:buClr>
              <a:buFont typeface="+mj-lt"/>
              <a:buAutoNum type="arabicPeriod"/>
            </a:pPr>
            <a:r>
              <a:rPr lang="en-US" dirty="0"/>
              <a:t>Validation</a:t>
            </a:r>
          </a:p>
          <a:p>
            <a:pPr marL="457200" indent="-457200">
              <a:buClr>
                <a:schemeClr val="tx2"/>
              </a:buClr>
              <a:buFont typeface="+mj-lt"/>
              <a:buAutoNum type="arabicPeriod"/>
            </a:pPr>
            <a:r>
              <a:rPr lang="en-US" dirty="0"/>
              <a:t>Data quality for all egress documents</a:t>
            </a:r>
          </a:p>
        </p:txBody>
      </p:sp>
    </p:spTree>
    <p:extLst>
      <p:ext uri="{BB962C8B-B14F-4D97-AF65-F5344CB8AC3E}">
        <p14:creationId xmlns:p14="http://schemas.microsoft.com/office/powerpoint/2010/main" val="211059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03212" y="533400"/>
            <a:ext cx="9573695" cy="584640"/>
          </a:xfrm>
          <a:prstGeom prst="rect">
            <a:avLst/>
          </a:prstGeom>
        </p:spPr>
        <p:txBody>
          <a:bodyPr lIns="121879" tIns="121879" rIns="121879" bIns="121879" anchor="t" anchorCtr="0">
            <a:noAutofit/>
          </a:bodyPr>
          <a:lstStyle/>
          <a:p>
            <a:r>
              <a:rPr lang="en" dirty="0"/>
              <a:t>Agenda</a:t>
            </a:r>
          </a:p>
        </p:txBody>
      </p:sp>
      <p:sp>
        <p:nvSpPr>
          <p:cNvPr id="61" name="Shape 61"/>
          <p:cNvSpPr txBox="1">
            <a:spLocks noGrp="1"/>
          </p:cNvSpPr>
          <p:nvPr>
            <p:ph idx="1"/>
          </p:nvPr>
        </p:nvSpPr>
        <p:spPr>
          <a:xfrm>
            <a:off x="455612" y="1219200"/>
            <a:ext cx="11087245" cy="5105400"/>
          </a:xfrm>
          <a:prstGeom prst="rect">
            <a:avLst/>
          </a:prstGeom>
        </p:spPr>
        <p:txBody>
          <a:bodyPr lIns="121879" tIns="121879" rIns="121879" bIns="121879" anchor="t" anchorCtr="0">
            <a:noAutofit/>
          </a:bodyPr>
          <a:lstStyle/>
          <a:p>
            <a:pPr marL="548640" indent="-457200">
              <a:buFont typeface="+mj-lt"/>
              <a:buAutoNum type="arabicPeriod"/>
            </a:pPr>
            <a:r>
              <a:rPr lang="en-US" sz="2800" dirty="0"/>
              <a:t>Introductions</a:t>
            </a:r>
          </a:p>
          <a:p>
            <a:pPr marL="548640" indent="-457200">
              <a:buFont typeface="+mj-lt"/>
              <a:buAutoNum type="arabicPeriod"/>
            </a:pPr>
            <a:r>
              <a:rPr lang="en" sz="2800" dirty="0"/>
              <a:t>Define Data Lake</a:t>
            </a:r>
            <a:r>
              <a:rPr lang="en-US" sz="2800" dirty="0"/>
              <a:t>s</a:t>
            </a:r>
            <a:r>
              <a:rPr lang="en" sz="2800" dirty="0"/>
              <a:t> </a:t>
            </a:r>
            <a:r>
              <a:rPr lang="en-US" sz="2800" dirty="0"/>
              <a:t>and</a:t>
            </a:r>
            <a:r>
              <a:rPr lang="en" sz="2800" dirty="0"/>
              <a:t> Data Hub</a:t>
            </a:r>
            <a:r>
              <a:rPr lang="en-US" sz="2800" dirty="0"/>
              <a:t>s</a:t>
            </a:r>
            <a:endParaRPr lang="en" sz="2800" dirty="0"/>
          </a:p>
          <a:p>
            <a:pPr marL="548640" indent="-457200">
              <a:buFont typeface="+mj-lt"/>
              <a:buAutoNum type="arabicPeriod"/>
            </a:pPr>
            <a:r>
              <a:rPr lang="en" sz="2800" dirty="0"/>
              <a:t>Why </a:t>
            </a:r>
            <a:r>
              <a:rPr lang="en-US" sz="2800" b="1" dirty="0"/>
              <a:t>both </a:t>
            </a:r>
            <a:r>
              <a:rPr lang="en" sz="2800" dirty="0"/>
              <a:t>Data Lakes AND Data Hubs are better than RDBMS for </a:t>
            </a:r>
            <a:r>
              <a:rPr lang="en-US" sz="2800" dirty="0"/>
              <a:t>many business problems</a:t>
            </a:r>
            <a:endParaRPr lang="en" sz="2800" dirty="0"/>
          </a:p>
          <a:p>
            <a:pPr marL="548640" indent="-457200">
              <a:buFont typeface="+mj-lt"/>
              <a:buAutoNum type="arabicPeriod"/>
            </a:pPr>
            <a:r>
              <a:rPr lang="en-US" sz="2800" dirty="0"/>
              <a:t>Common attributes</a:t>
            </a:r>
            <a:endParaRPr lang="en" sz="2800" dirty="0"/>
          </a:p>
          <a:p>
            <a:pPr marL="548640" indent="-457200">
              <a:buFont typeface="+mj-lt"/>
              <a:buAutoNum type="arabicPeriod"/>
            </a:pPr>
            <a:r>
              <a:rPr lang="en-US" sz="2800" dirty="0"/>
              <a:t>Key differences</a:t>
            </a:r>
            <a:endParaRPr lang="en" sz="2800" dirty="0"/>
          </a:p>
          <a:p>
            <a:pPr marL="548640" indent="-457200">
              <a:buFont typeface="+mj-lt"/>
              <a:buAutoNum type="arabicPeriod"/>
            </a:pPr>
            <a:r>
              <a:rPr lang="en-US" sz="2800" dirty="0"/>
              <a:t>Case Study: Building an infrastructure for AI/Deep Learning</a:t>
            </a:r>
          </a:p>
          <a:p>
            <a:pPr marL="548640" indent="-457200">
              <a:buFont typeface="+mj-lt"/>
              <a:buAutoNum type="arabicPeriod"/>
            </a:pPr>
            <a:r>
              <a:rPr lang="en-US" sz="2800" dirty="0"/>
              <a:t>A proposed objective selection process (ATAM)</a:t>
            </a:r>
            <a:endParaRPr lang="en" sz="2800" dirty="0"/>
          </a:p>
        </p:txBody>
      </p:sp>
    </p:spTree>
    <p:extLst>
      <p:ext uri="{BB962C8B-B14F-4D97-AF65-F5344CB8AC3E}">
        <p14:creationId xmlns:p14="http://schemas.microsoft.com/office/powerpoint/2010/main" val="59523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79412" y="457200"/>
            <a:ext cx="9573695" cy="584640"/>
          </a:xfrm>
          <a:prstGeom prst="rect">
            <a:avLst/>
          </a:prstGeom>
        </p:spPr>
        <p:txBody>
          <a:bodyPr lIns="121879" tIns="121879" rIns="121879" bIns="121879" anchor="t" anchorCtr="0">
            <a:noAutofit/>
          </a:bodyPr>
          <a:lstStyle/>
          <a:p>
            <a:r>
              <a:rPr lang="en" b="1"/>
              <a:t>It's About Building Integrated Views</a:t>
            </a:r>
          </a:p>
        </p:txBody>
      </p:sp>
      <p:sp>
        <p:nvSpPr>
          <p:cNvPr id="96" name="Shape 96"/>
          <p:cNvSpPr txBox="1">
            <a:spLocks noGrp="1"/>
          </p:cNvSpPr>
          <p:nvPr>
            <p:ph idx="1"/>
          </p:nvPr>
        </p:nvSpPr>
        <p:spPr>
          <a:prstGeom prst="rect">
            <a:avLst/>
          </a:prstGeom>
        </p:spPr>
        <p:txBody>
          <a:bodyPr lIns="121879" tIns="121879" rIns="121879" bIns="121879" anchor="t" anchorCtr="0">
            <a:noAutofit/>
          </a:bodyPr>
          <a:lstStyle/>
          <a:p>
            <a:r>
              <a:rPr lang="en" b="1"/>
              <a:t>Integrated</a:t>
            </a:r>
            <a:r>
              <a:rPr lang="en"/>
              <a:t> views of customers - every touchpoint visible by call center</a:t>
            </a:r>
          </a:p>
          <a:p>
            <a:r>
              <a:rPr lang="en" b="1"/>
              <a:t>Integrated</a:t>
            </a:r>
            <a:r>
              <a:rPr lang="en"/>
              <a:t> views of hardware devices - every desktop, server, firewall etc.</a:t>
            </a:r>
          </a:p>
          <a:p>
            <a:r>
              <a:rPr lang="en" b="1"/>
              <a:t>Integrated</a:t>
            </a:r>
            <a:r>
              <a:rPr lang="en"/>
              <a:t> views of whatever….</a:t>
            </a:r>
          </a:p>
        </p:txBody>
      </p:sp>
    </p:spTree>
    <p:extLst>
      <p:ext uri="{BB962C8B-B14F-4D97-AF65-F5344CB8AC3E}">
        <p14:creationId xmlns:p14="http://schemas.microsoft.com/office/powerpoint/2010/main" val="2015378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ctrTitle"/>
          </p:nvPr>
        </p:nvSpPr>
        <p:spPr>
          <a:xfrm>
            <a:off x="303212" y="533400"/>
            <a:ext cx="9573695" cy="584640"/>
          </a:xfrm>
          <a:prstGeom prst="rect">
            <a:avLst/>
          </a:prstGeom>
        </p:spPr>
        <p:txBody>
          <a:bodyPr lIns="121879" tIns="121879" rIns="121879" bIns="121879" anchor="t" anchorCtr="0">
            <a:noAutofit/>
          </a:bodyPr>
          <a:lstStyle/>
          <a:p>
            <a:r>
              <a:rPr lang="en" b="1" dirty="0"/>
              <a:t>100%</a:t>
            </a:r>
            <a:r>
              <a:rPr lang="en-US" b="1" dirty="0"/>
              <a:t> Failure Rate</a:t>
            </a:r>
            <a:endParaRPr lang="en" b="1" dirty="0"/>
          </a:p>
        </p:txBody>
      </p:sp>
      <p:sp>
        <p:nvSpPr>
          <p:cNvPr id="102" name="Shape 102"/>
          <p:cNvSpPr txBox="1">
            <a:spLocks noGrp="1"/>
          </p:cNvSpPr>
          <p:nvPr>
            <p:ph idx="1"/>
          </p:nvPr>
        </p:nvSpPr>
        <p:spPr>
          <a:xfrm>
            <a:off x="455612" y="1676400"/>
            <a:ext cx="11087245" cy="3987800"/>
          </a:xfrm>
          <a:prstGeom prst="rect">
            <a:avLst/>
          </a:prstGeom>
        </p:spPr>
        <p:txBody>
          <a:bodyPr lIns="121879" tIns="121879" rIns="121879" bIns="121879" anchor="t" anchorCtr="0">
            <a:noAutofit/>
          </a:bodyPr>
          <a:lstStyle/>
          <a:p>
            <a:pPr>
              <a:lnSpc>
                <a:spcPct val="110000"/>
              </a:lnSpc>
              <a:spcBef>
                <a:spcPts val="2000"/>
              </a:spcBef>
              <a:spcAft>
                <a:spcPts val="1066"/>
              </a:spcAft>
              <a:buClr>
                <a:schemeClr val="dk1"/>
              </a:buClr>
              <a:buSzPct val="52380"/>
            </a:pPr>
            <a:r>
              <a:rPr lang="en" sz="2800" b="1" dirty="0">
                <a:solidFill>
                  <a:srgbClr val="333333"/>
                </a:solidFill>
                <a:highlight>
                  <a:srgbClr val="FFFFFF"/>
                </a:highlight>
              </a:rPr>
              <a:t>The Old Way: Comprehensive Enterprise Modeling</a:t>
            </a:r>
          </a:p>
          <a:p>
            <a:pPr>
              <a:spcAft>
                <a:spcPts val="1866"/>
              </a:spcAft>
              <a:buClr>
                <a:schemeClr val="dk1"/>
              </a:buClr>
              <a:buSzPct val="100000"/>
            </a:pPr>
            <a:r>
              <a:rPr lang="en" sz="2400" dirty="0">
                <a:solidFill>
                  <a:srgbClr val="333333"/>
                </a:solidFill>
                <a:highlight>
                  <a:srgbClr val="FFFFFF"/>
                </a:highlight>
              </a:rPr>
              <a:t>First a brief word on the old approach. People used to (and occasionally still) build a new enterprise data model comprising every field and value in their existing enterprise, across all silos, and then map every silo to this new model in a new data warehouse via ETL jobs.</a:t>
            </a:r>
          </a:p>
          <a:p>
            <a:pPr>
              <a:spcAft>
                <a:spcPts val="1866"/>
              </a:spcAft>
              <a:buClr>
                <a:schemeClr val="dk1"/>
              </a:buClr>
              <a:buSzPct val="100000"/>
            </a:pPr>
            <a:r>
              <a:rPr lang="en" sz="2400" dirty="0">
                <a:solidFill>
                  <a:srgbClr val="337AB7"/>
                </a:solidFill>
                <a:highlight>
                  <a:srgbClr val="FFFFFF"/>
                </a:highlight>
                <a:hlinkClick r:id="rId3"/>
              </a:rPr>
              <a:t>ITBusinessEdge</a:t>
            </a:r>
            <a:r>
              <a:rPr lang="en" sz="2400" dirty="0">
                <a:solidFill>
                  <a:srgbClr val="333333"/>
                </a:solidFill>
                <a:highlight>
                  <a:srgbClr val="FFFFFF"/>
                </a:highlight>
              </a:rPr>
              <a:t> surveyed companies and found that this approach always fails. Survey respondents report that it goes over budget or fails 100% of the time.</a:t>
            </a:r>
          </a:p>
          <a:p>
            <a:endParaRPr dirty="0"/>
          </a:p>
        </p:txBody>
      </p:sp>
    </p:spTree>
    <p:extLst>
      <p:ext uri="{BB962C8B-B14F-4D97-AF65-F5344CB8AC3E}">
        <p14:creationId xmlns:p14="http://schemas.microsoft.com/office/powerpoint/2010/main" val="1506890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227012" y="457200"/>
            <a:ext cx="9573695" cy="584640"/>
          </a:xfrm>
          <a:prstGeom prst="rect">
            <a:avLst/>
          </a:prstGeom>
        </p:spPr>
        <p:txBody>
          <a:bodyPr lIns="121879" tIns="121879" rIns="121879" bIns="121879" anchor="t" anchorCtr="0">
            <a:noAutofit/>
          </a:bodyPr>
          <a:lstStyle/>
          <a:p>
            <a:r>
              <a:rPr lang="en" b="1"/>
              <a:t>What they both have in common</a:t>
            </a:r>
          </a:p>
        </p:txBody>
      </p:sp>
      <p:sp>
        <p:nvSpPr>
          <p:cNvPr id="108" name="Shape 108"/>
          <p:cNvSpPr txBox="1">
            <a:spLocks noGrp="1"/>
          </p:cNvSpPr>
          <p:nvPr>
            <p:ph idx="1"/>
          </p:nvPr>
        </p:nvSpPr>
        <p:spPr>
          <a:xfrm>
            <a:off x="455612" y="1524000"/>
            <a:ext cx="11087245" cy="4419600"/>
          </a:xfrm>
          <a:prstGeom prst="rect">
            <a:avLst/>
          </a:prstGeom>
        </p:spPr>
        <p:txBody>
          <a:bodyPr lIns="121879" tIns="121879" rIns="121879" bIns="121879" anchor="t" anchorCtr="0">
            <a:noAutofit/>
          </a:bodyPr>
          <a:lstStyle/>
          <a:p>
            <a:pPr marL="609493" indent="-304747">
              <a:buAutoNum type="arabicPeriod"/>
            </a:pPr>
            <a:r>
              <a:rPr lang="en" sz="2800" dirty="0"/>
              <a:t>They both </a:t>
            </a:r>
            <a:r>
              <a:rPr lang="en-US" sz="2800" dirty="0"/>
              <a:t>have fantastic horizontal scalability</a:t>
            </a:r>
            <a:r>
              <a:rPr lang="en" sz="2800" dirty="0"/>
              <a:t> (Yeah)!</a:t>
            </a:r>
          </a:p>
          <a:p>
            <a:pPr marL="609493" indent="-304747">
              <a:buAutoNum type="arabicPeriod"/>
            </a:pPr>
            <a:r>
              <a:rPr lang="en" sz="2800" dirty="0"/>
              <a:t>No data modeling before you load your data! -&gt; Agility, Flexibility</a:t>
            </a:r>
          </a:p>
          <a:p>
            <a:pPr marL="609493" indent="-304747">
              <a:buAutoNum type="arabicPeriod"/>
            </a:pPr>
            <a:r>
              <a:rPr lang="en" sz="2800" dirty="0"/>
              <a:t>They both leverage low-cost shared-nothing commodity hardware</a:t>
            </a:r>
          </a:p>
          <a:p>
            <a:pPr marL="609493" indent="-304747">
              <a:buAutoNum type="arabicPeriod"/>
            </a:pPr>
            <a:r>
              <a:rPr lang="en" sz="2800" dirty="0"/>
              <a:t>They both know how to reliably distribute computing loads over hundreds of processors</a:t>
            </a:r>
          </a:p>
          <a:p>
            <a:pPr marL="609493" indent="-304747">
              <a:buAutoNum type="arabicPeriod"/>
            </a:pPr>
            <a:r>
              <a:rPr lang="en" sz="2800" dirty="0"/>
              <a:t>The both help organization understand the challenges of distributed computing</a:t>
            </a:r>
          </a:p>
          <a:p>
            <a:pPr marL="1218987" lvl="1" indent="-304747">
              <a:buAutoNum type="alphaLcPeriod"/>
            </a:pPr>
            <a:endParaRPr sz="2800" dirty="0"/>
          </a:p>
        </p:txBody>
      </p:sp>
    </p:spTree>
    <p:extLst>
      <p:ext uri="{BB962C8B-B14F-4D97-AF65-F5344CB8AC3E}">
        <p14:creationId xmlns:p14="http://schemas.microsoft.com/office/powerpoint/2010/main" val="2605538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412" y="515498"/>
            <a:ext cx="8218487" cy="584640"/>
          </a:xfrm>
        </p:spPr>
        <p:txBody>
          <a:bodyPr/>
          <a:lstStyle/>
          <a:p>
            <a:r>
              <a:rPr lang="en-US" b="1" dirty="0"/>
              <a:t>Shared Nothing Architecture</a:t>
            </a:r>
          </a:p>
        </p:txBody>
      </p:sp>
      <p:sp>
        <p:nvSpPr>
          <p:cNvPr id="5" name="Content Placeholder 4"/>
          <p:cNvSpPr>
            <a:spLocks noGrp="1"/>
          </p:cNvSpPr>
          <p:nvPr>
            <p:ph idx="1"/>
          </p:nvPr>
        </p:nvSpPr>
        <p:spPr>
          <a:xfrm>
            <a:off x="531812" y="5638800"/>
            <a:ext cx="11087245" cy="838200"/>
          </a:xfrm>
        </p:spPr>
        <p:txBody>
          <a:bodyPr>
            <a:normAutofit/>
          </a:bodyPr>
          <a:lstStyle/>
          <a:p>
            <a:r>
              <a:rPr lang="en-US" dirty="0"/>
              <a:t>Every node in the cluster has its own CPU, RAM and disk</a:t>
            </a:r>
          </a:p>
        </p:txBody>
      </p:sp>
      <p:pic>
        <p:nvPicPr>
          <p:cNvPr id="1026" name="Picture 2"/>
          <p:cNvPicPr>
            <a:picLocks noChangeAspect="1" noChangeArrowheads="1"/>
          </p:cNvPicPr>
          <p:nvPr/>
        </p:nvPicPr>
        <p:blipFill>
          <a:blip r:embed="rId2" cstate="print"/>
          <a:srcRect/>
          <a:stretch>
            <a:fillRect/>
          </a:stretch>
        </p:blipFill>
        <p:spPr bwMode="auto">
          <a:xfrm>
            <a:off x="227012" y="1447800"/>
            <a:ext cx="11807924" cy="3495675"/>
          </a:xfrm>
          <a:prstGeom prst="rect">
            <a:avLst/>
          </a:prstGeom>
          <a:noFill/>
          <a:ln w="9525">
            <a:noFill/>
            <a:miter lim="800000"/>
            <a:headEnd/>
            <a:tailEnd/>
          </a:ln>
        </p:spPr>
      </p:pic>
    </p:spTree>
    <p:extLst>
      <p:ext uri="{BB962C8B-B14F-4D97-AF65-F5344CB8AC3E}">
        <p14:creationId xmlns:p14="http://schemas.microsoft.com/office/powerpoint/2010/main" val="1835132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379412" y="457200"/>
            <a:ext cx="9573695" cy="584640"/>
          </a:xfrm>
          <a:prstGeom prst="rect">
            <a:avLst/>
          </a:prstGeom>
        </p:spPr>
        <p:txBody>
          <a:bodyPr lIns="121879" tIns="121879" rIns="121879" bIns="121879" anchor="t" anchorCtr="0">
            <a:noAutofit/>
          </a:bodyPr>
          <a:lstStyle/>
          <a:p>
            <a:r>
              <a:rPr lang="en" b="1"/>
              <a:t>Fallacies of Distributed Computing</a:t>
            </a:r>
          </a:p>
        </p:txBody>
      </p:sp>
      <p:sp>
        <p:nvSpPr>
          <p:cNvPr id="120" name="Shape 120"/>
          <p:cNvSpPr txBox="1">
            <a:spLocks noGrp="1"/>
          </p:cNvSpPr>
          <p:nvPr>
            <p:ph idx="1"/>
          </p:nvPr>
        </p:nvSpPr>
        <p:spPr>
          <a:xfrm>
            <a:off x="608012" y="1219200"/>
            <a:ext cx="11087245" cy="3987800"/>
          </a:xfrm>
          <a:prstGeom prst="rect">
            <a:avLst/>
          </a:prstGeom>
        </p:spPr>
        <p:txBody>
          <a:bodyPr lIns="121879" tIns="121879" rIns="121879" bIns="121879" anchor="t" anchorCtr="0">
            <a:noAutofit/>
          </a:bodyPr>
          <a:lstStyle/>
          <a:p>
            <a:pPr marL="609493" indent="-304747">
              <a:buAutoNum type="arabicPeriod"/>
            </a:pPr>
            <a:r>
              <a:rPr lang="en" dirty="0"/>
              <a:t>The network is reliable</a:t>
            </a:r>
          </a:p>
          <a:p>
            <a:pPr marL="609493" indent="-304747">
              <a:buAutoNum type="arabicPeriod"/>
            </a:pPr>
            <a:r>
              <a:rPr lang="en" dirty="0"/>
              <a:t>Latency is zero</a:t>
            </a:r>
          </a:p>
          <a:p>
            <a:pPr marL="609493" indent="-304747">
              <a:buAutoNum type="arabicPeriod"/>
            </a:pPr>
            <a:r>
              <a:rPr lang="en" dirty="0"/>
              <a:t>Bandwidth is infinite</a:t>
            </a:r>
          </a:p>
          <a:p>
            <a:pPr marL="609493" indent="-304747">
              <a:buAutoNum type="arabicPeriod"/>
            </a:pPr>
            <a:r>
              <a:rPr lang="en" dirty="0"/>
              <a:t>The network is secure</a:t>
            </a:r>
          </a:p>
          <a:p>
            <a:pPr marL="609493" indent="-304747">
              <a:buAutoNum type="arabicPeriod"/>
            </a:pPr>
            <a:r>
              <a:rPr lang="en" dirty="0"/>
              <a:t>Topology doesn't change</a:t>
            </a:r>
          </a:p>
          <a:p>
            <a:pPr marL="609493" indent="-304747">
              <a:buAutoNum type="arabicPeriod"/>
            </a:pPr>
            <a:r>
              <a:rPr lang="en" dirty="0"/>
              <a:t>There is one administrator</a:t>
            </a:r>
          </a:p>
          <a:p>
            <a:pPr marL="609493" indent="-304747">
              <a:buAutoNum type="arabicPeriod"/>
            </a:pPr>
            <a:r>
              <a:rPr lang="en" dirty="0"/>
              <a:t>Transport cost is zero</a:t>
            </a:r>
          </a:p>
          <a:p>
            <a:pPr marL="609493" indent="-304747">
              <a:buAutoNum type="arabicPeriod"/>
            </a:pPr>
            <a:r>
              <a:rPr lang="en" dirty="0"/>
              <a:t>The network is homogeneous</a:t>
            </a:r>
          </a:p>
          <a:p>
            <a:pPr marL="609493"/>
            <a:endParaRPr dirty="0"/>
          </a:p>
          <a:p>
            <a:endParaRPr dirty="0"/>
          </a:p>
        </p:txBody>
      </p:sp>
      <p:sp>
        <p:nvSpPr>
          <p:cNvPr id="121" name="Shape 121"/>
          <p:cNvSpPr txBox="1"/>
          <p:nvPr/>
        </p:nvSpPr>
        <p:spPr>
          <a:xfrm>
            <a:off x="6170612" y="5029200"/>
            <a:ext cx="5105400" cy="1143000"/>
          </a:xfrm>
          <a:prstGeom prst="rect">
            <a:avLst/>
          </a:prstGeom>
          <a:noFill/>
          <a:ln>
            <a:noFill/>
          </a:ln>
        </p:spPr>
        <p:txBody>
          <a:bodyPr lIns="121879" tIns="121879" rIns="121879" bIns="121879" anchor="t" anchorCtr="0">
            <a:noAutofit/>
          </a:bodyPr>
          <a:lstStyle/>
          <a:p>
            <a:r>
              <a:rPr lang="en" sz="2000" dirty="0"/>
              <a:t>L Peter Deutsch</a:t>
            </a:r>
          </a:p>
          <a:p>
            <a:r>
              <a:rPr lang="en" sz="2000" dirty="0"/>
              <a:t>https://en.wikipedia.org/wiki/Fallacies_of_distributed_computing</a:t>
            </a:r>
          </a:p>
        </p:txBody>
      </p:sp>
    </p:spTree>
    <p:extLst>
      <p:ext uri="{BB962C8B-B14F-4D97-AF65-F5344CB8AC3E}">
        <p14:creationId xmlns:p14="http://schemas.microsoft.com/office/powerpoint/2010/main" val="278810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ctrTitle"/>
          </p:nvPr>
        </p:nvSpPr>
        <p:spPr>
          <a:xfrm>
            <a:off x="303212" y="533400"/>
            <a:ext cx="9573695" cy="584640"/>
          </a:xfrm>
          <a:prstGeom prst="rect">
            <a:avLst/>
          </a:prstGeom>
        </p:spPr>
        <p:txBody>
          <a:bodyPr lIns="121879" tIns="121879" rIns="121879" bIns="121879" anchor="t" anchorCtr="0">
            <a:noAutofit/>
          </a:bodyPr>
          <a:lstStyle/>
          <a:p>
            <a:r>
              <a:rPr lang="en" b="1" dirty="0"/>
              <a:t>Data Hub</a:t>
            </a:r>
            <a:r>
              <a:rPr lang="en-US" b="1" dirty="0"/>
              <a:t> Philosophy</a:t>
            </a:r>
            <a:endParaRPr lang="en" b="1" dirty="0"/>
          </a:p>
        </p:txBody>
      </p:sp>
      <p:sp>
        <p:nvSpPr>
          <p:cNvPr id="127" name="Shape 127"/>
          <p:cNvSpPr txBox="1">
            <a:spLocks noGrp="1"/>
          </p:cNvSpPr>
          <p:nvPr>
            <p:ph idx="1"/>
          </p:nvPr>
        </p:nvSpPr>
        <p:spPr>
          <a:xfrm>
            <a:off x="531812" y="1371600"/>
            <a:ext cx="11087245" cy="4572000"/>
          </a:xfrm>
          <a:prstGeom prst="rect">
            <a:avLst/>
          </a:prstGeom>
        </p:spPr>
        <p:txBody>
          <a:bodyPr lIns="121879" tIns="121879" rIns="121879" bIns="121879" anchor="t" anchorCtr="0">
            <a:noAutofit/>
          </a:bodyPr>
          <a:lstStyle/>
          <a:p>
            <a:pPr marL="548640" indent="-457200">
              <a:buFont typeface="Arial"/>
              <a:buChar char="•"/>
            </a:pPr>
            <a:r>
              <a:rPr lang="en-US" sz="2800" dirty="0"/>
              <a:t>Ingest everything</a:t>
            </a:r>
          </a:p>
          <a:p>
            <a:pPr marL="548640" indent="-457200">
              <a:buFont typeface="Arial"/>
              <a:buChar char="•"/>
            </a:pPr>
            <a:r>
              <a:rPr lang="en" sz="2800" dirty="0"/>
              <a:t>Index </a:t>
            </a:r>
            <a:r>
              <a:rPr lang="en-US" sz="2800" dirty="0"/>
              <a:t>e</a:t>
            </a:r>
            <a:r>
              <a:rPr lang="en" sz="2800" dirty="0"/>
              <a:t>verything</a:t>
            </a:r>
            <a:endParaRPr lang="en-US" sz="2800" dirty="0"/>
          </a:p>
          <a:p>
            <a:pPr marL="548640" indent="-457200">
              <a:buFont typeface="Arial"/>
              <a:buChar char="•"/>
            </a:pPr>
            <a:r>
              <a:rPr lang="en-US" sz="2800" dirty="0"/>
              <a:t>Analyze everything from the indexes</a:t>
            </a:r>
          </a:p>
          <a:p>
            <a:pPr marL="548640" indent="-457200">
              <a:buFont typeface="Arial"/>
              <a:buChar char="•"/>
            </a:pPr>
            <a:r>
              <a:rPr lang="en-US" sz="2800" dirty="0"/>
              <a:t>Track data quality</a:t>
            </a:r>
          </a:p>
          <a:p>
            <a:pPr marL="548640" indent="-457200">
              <a:buFont typeface="Arial"/>
              <a:buChar char="•"/>
            </a:pPr>
            <a:r>
              <a:rPr lang="en-US" sz="2800" dirty="0"/>
              <a:t>Incrementally harmonize</a:t>
            </a:r>
          </a:p>
          <a:p>
            <a:pPr marL="548640" indent="-457200">
              <a:buFont typeface="Arial"/>
              <a:buChar char="•"/>
            </a:pPr>
            <a:r>
              <a:rPr lang="en-US" sz="2800" dirty="0"/>
              <a:t>Promote strong data governance and data stewardship</a:t>
            </a:r>
          </a:p>
          <a:p>
            <a:pPr marL="548640" indent="-457200">
              <a:buFont typeface="Arial"/>
              <a:buChar char="•"/>
            </a:pPr>
            <a:r>
              <a:rPr lang="en-US" sz="2800" dirty="0"/>
              <a:t>Make it easy to do transactions, search and analytics on harmonized data</a:t>
            </a:r>
            <a:endParaRPr lang="en" sz="2800" dirty="0"/>
          </a:p>
        </p:txBody>
      </p:sp>
    </p:spTree>
    <p:extLst>
      <p:ext uri="{BB962C8B-B14F-4D97-AF65-F5344CB8AC3E}">
        <p14:creationId xmlns:p14="http://schemas.microsoft.com/office/powerpoint/2010/main" val="813142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6158" y="432753"/>
            <a:ext cx="9289603" cy="584640"/>
          </a:xfrm>
        </p:spPr>
        <p:txBody>
          <a:bodyPr/>
          <a:lstStyle/>
          <a:p>
            <a:r>
              <a:rPr lang="en-US" b="1" dirty="0"/>
              <a:t>Document-Centric Data Hubs</a:t>
            </a:r>
          </a:p>
        </p:txBody>
      </p:sp>
      <p:sp>
        <p:nvSpPr>
          <p:cNvPr id="3" name="Content Placeholder 2"/>
          <p:cNvSpPr>
            <a:spLocks noGrp="1"/>
          </p:cNvSpPr>
          <p:nvPr>
            <p:ph idx="4294967295"/>
          </p:nvPr>
        </p:nvSpPr>
        <p:spPr>
          <a:xfrm>
            <a:off x="523656" y="5680661"/>
            <a:ext cx="6793090" cy="838200"/>
          </a:xfrm>
        </p:spPr>
        <p:txBody>
          <a:bodyPr>
            <a:noAutofit/>
          </a:bodyPr>
          <a:lstStyle/>
          <a:p>
            <a:pPr marL="285750" indent="-285750">
              <a:buFont typeface="Arial"/>
              <a:buChar char="•"/>
            </a:pPr>
            <a:r>
              <a:rPr lang="en-US" sz="1800" dirty="0"/>
              <a:t>Document databases are </a:t>
            </a:r>
            <a:r>
              <a:rPr lang="en-US" sz="1800" b="1" dirty="0"/>
              <a:t>ideal</a:t>
            </a:r>
            <a:r>
              <a:rPr lang="en-US" sz="1800" dirty="0"/>
              <a:t> for many egress tasks</a:t>
            </a:r>
          </a:p>
          <a:p>
            <a:pPr marL="285750" indent="-285750">
              <a:buFont typeface="Arial"/>
              <a:buChar char="•"/>
            </a:pPr>
            <a:r>
              <a:rPr lang="en-US" sz="1800" dirty="0"/>
              <a:t>Graphs make it easy to link related documents together</a:t>
            </a:r>
          </a:p>
        </p:txBody>
      </p:sp>
      <p:grpSp>
        <p:nvGrpSpPr>
          <p:cNvPr id="5" name="Group 143"/>
          <p:cNvGrpSpPr/>
          <p:nvPr/>
        </p:nvGrpSpPr>
        <p:grpSpPr>
          <a:xfrm>
            <a:off x="494142" y="1681441"/>
            <a:ext cx="10969943" cy="3543300"/>
            <a:chOff x="228600" y="1600200"/>
            <a:chExt cx="8229600" cy="4724400"/>
          </a:xfrm>
        </p:grpSpPr>
        <p:sp>
          <p:nvSpPr>
            <p:cNvPr id="6" name="Text Placeholder 7"/>
            <p:cNvSpPr txBox="1">
              <a:spLocks/>
            </p:cNvSpPr>
            <p:nvPr/>
          </p:nvSpPr>
          <p:spPr>
            <a:xfrm>
              <a:off x="381000" y="1600200"/>
              <a:ext cx="1676400" cy="487362"/>
            </a:xfrm>
            <a:prstGeom prst="rect">
              <a:avLst/>
            </a:prstGeom>
          </p:spPr>
          <p:txBody>
            <a:bodyPr anchor="ctr"/>
            <a:lstStyle/>
            <a:p>
              <a:pPr marL="257209" marR="0" lvl="0" indent="-257209" algn="ctr" defTabSz="685891" eaLnBrk="0" fontAlgn="base" latinLnBrk="0" hangingPunct="0">
                <a:lnSpc>
                  <a:spcPct val="100000"/>
                </a:lnSpc>
                <a:spcBef>
                  <a:spcPct val="20000"/>
                </a:spcBef>
                <a:spcAft>
                  <a:spcPct val="0"/>
                </a:spcAft>
                <a:buClrTx/>
                <a:buSzTx/>
                <a:buFontTx/>
                <a:buNone/>
                <a:tabLst/>
                <a:defRPr/>
              </a:pPr>
              <a:r>
                <a:rPr kumimoji="0" lang="en-US" sz="2100" b="1" i="0" u="none" strike="noStrike" kern="0" cap="none" spc="0" normalizeH="0" baseline="0" noProof="0" dirty="0">
                  <a:ln>
                    <a:noFill/>
                  </a:ln>
                  <a:solidFill>
                    <a:srgbClr val="010101"/>
                  </a:solidFill>
                  <a:effectLst/>
                  <a:uLnTx/>
                  <a:uFillTx/>
                  <a:latin typeface="Arial Narrow" pitchFamily="34" charset="0"/>
                  <a:ea typeface="Arial" charset="0"/>
                  <a:cs typeface="Arial"/>
                </a:rPr>
                <a:t>Relational</a:t>
              </a:r>
            </a:p>
          </p:txBody>
        </p:sp>
        <p:grpSp>
          <p:nvGrpSpPr>
            <p:cNvPr id="7" name="Group 143"/>
            <p:cNvGrpSpPr/>
            <p:nvPr/>
          </p:nvGrpSpPr>
          <p:grpSpPr>
            <a:xfrm>
              <a:off x="457200" y="2133600"/>
              <a:ext cx="1447800" cy="1447800"/>
              <a:chOff x="533400" y="1905000"/>
              <a:chExt cx="1447800" cy="1447800"/>
            </a:xfrm>
          </p:grpSpPr>
          <p:sp>
            <p:nvSpPr>
              <p:cNvPr id="113" name="Rectangle 112"/>
              <p:cNvSpPr/>
              <p:nvPr/>
            </p:nvSpPr>
            <p:spPr bwMode="auto">
              <a:xfrm>
                <a:off x="533402" y="1905000"/>
                <a:ext cx="344714" cy="180975"/>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14" name="Rectangle 113"/>
              <p:cNvSpPr/>
              <p:nvPr/>
            </p:nvSpPr>
            <p:spPr bwMode="auto">
              <a:xfrm>
                <a:off x="533402" y="2085975"/>
                <a:ext cx="344714" cy="180975"/>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15" name="Rectangle 114"/>
              <p:cNvSpPr/>
              <p:nvPr/>
            </p:nvSpPr>
            <p:spPr bwMode="auto">
              <a:xfrm>
                <a:off x="533401" y="2266950"/>
                <a:ext cx="344714" cy="180975"/>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16" name="Rectangle 115"/>
              <p:cNvSpPr/>
              <p:nvPr/>
            </p:nvSpPr>
            <p:spPr bwMode="auto">
              <a:xfrm>
                <a:off x="533401" y="2447925"/>
                <a:ext cx="344714" cy="180975"/>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17" name="Rectangle 116"/>
              <p:cNvSpPr/>
              <p:nvPr/>
            </p:nvSpPr>
            <p:spPr bwMode="auto">
              <a:xfrm>
                <a:off x="533401" y="2628900"/>
                <a:ext cx="344714" cy="180975"/>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18" name="Rectangle 117"/>
              <p:cNvSpPr/>
              <p:nvPr/>
            </p:nvSpPr>
            <p:spPr bwMode="auto">
              <a:xfrm>
                <a:off x="533401" y="2809875"/>
                <a:ext cx="344714" cy="180975"/>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19" name="Rectangle 118"/>
              <p:cNvSpPr/>
              <p:nvPr/>
            </p:nvSpPr>
            <p:spPr bwMode="auto">
              <a:xfrm>
                <a:off x="533400" y="2990850"/>
                <a:ext cx="344714" cy="180975"/>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0" name="Rectangle 119"/>
              <p:cNvSpPr/>
              <p:nvPr/>
            </p:nvSpPr>
            <p:spPr bwMode="auto">
              <a:xfrm>
                <a:off x="533400" y="3171825"/>
                <a:ext cx="344714" cy="180975"/>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1" name="Rectangle 120"/>
              <p:cNvSpPr/>
              <p:nvPr/>
            </p:nvSpPr>
            <p:spPr bwMode="auto">
              <a:xfrm>
                <a:off x="878114" y="1905000"/>
                <a:ext cx="551543" cy="180975"/>
              </a:xfrm>
              <a:prstGeom prst="rect">
                <a:avLst/>
              </a:prstGeom>
              <a:solidFill>
                <a:srgbClr val="92D05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2" name="Rectangle 121"/>
              <p:cNvSpPr/>
              <p:nvPr/>
            </p:nvSpPr>
            <p:spPr bwMode="auto">
              <a:xfrm>
                <a:off x="878114" y="2085975"/>
                <a:ext cx="551543" cy="180975"/>
              </a:xfrm>
              <a:prstGeom prst="rect">
                <a:avLst/>
              </a:prstGeom>
              <a:solidFill>
                <a:srgbClr val="92D05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3" name="Rectangle 122"/>
              <p:cNvSpPr/>
              <p:nvPr/>
            </p:nvSpPr>
            <p:spPr bwMode="auto">
              <a:xfrm>
                <a:off x="878113" y="2266950"/>
                <a:ext cx="551543" cy="180975"/>
              </a:xfrm>
              <a:prstGeom prst="rect">
                <a:avLst/>
              </a:prstGeom>
              <a:solidFill>
                <a:srgbClr val="92D05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4" name="Rectangle 123"/>
              <p:cNvSpPr/>
              <p:nvPr/>
            </p:nvSpPr>
            <p:spPr bwMode="auto">
              <a:xfrm>
                <a:off x="878113" y="2447925"/>
                <a:ext cx="551543" cy="180975"/>
              </a:xfrm>
              <a:prstGeom prst="rect">
                <a:avLst/>
              </a:prstGeom>
              <a:solidFill>
                <a:srgbClr val="92D05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5" name="Rectangle 124"/>
              <p:cNvSpPr/>
              <p:nvPr/>
            </p:nvSpPr>
            <p:spPr bwMode="auto">
              <a:xfrm>
                <a:off x="878113" y="2628900"/>
                <a:ext cx="551543" cy="180975"/>
              </a:xfrm>
              <a:prstGeom prst="rect">
                <a:avLst/>
              </a:prstGeom>
              <a:solidFill>
                <a:srgbClr val="92D05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6" name="Rectangle 125"/>
              <p:cNvSpPr/>
              <p:nvPr/>
            </p:nvSpPr>
            <p:spPr bwMode="auto">
              <a:xfrm>
                <a:off x="878113" y="2809875"/>
                <a:ext cx="551543" cy="180975"/>
              </a:xfrm>
              <a:prstGeom prst="rect">
                <a:avLst/>
              </a:prstGeom>
              <a:solidFill>
                <a:srgbClr val="92D05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7" name="Rectangle 126"/>
              <p:cNvSpPr/>
              <p:nvPr/>
            </p:nvSpPr>
            <p:spPr bwMode="auto">
              <a:xfrm>
                <a:off x="878112" y="2990850"/>
                <a:ext cx="551543" cy="180975"/>
              </a:xfrm>
              <a:prstGeom prst="rect">
                <a:avLst/>
              </a:prstGeom>
              <a:solidFill>
                <a:srgbClr val="92D05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8" name="Rectangle 127"/>
              <p:cNvSpPr/>
              <p:nvPr/>
            </p:nvSpPr>
            <p:spPr bwMode="auto">
              <a:xfrm>
                <a:off x="878112" y="3171825"/>
                <a:ext cx="551543" cy="180975"/>
              </a:xfrm>
              <a:prstGeom prst="rect">
                <a:avLst/>
              </a:prstGeom>
              <a:solidFill>
                <a:srgbClr val="92D05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29" name="Rectangle 128"/>
              <p:cNvSpPr/>
              <p:nvPr/>
            </p:nvSpPr>
            <p:spPr bwMode="auto">
              <a:xfrm>
                <a:off x="1429658" y="1905000"/>
                <a:ext cx="275771" cy="180975"/>
              </a:xfrm>
              <a:prstGeom prst="rect">
                <a:avLst/>
              </a:prstGeom>
              <a:solidFill>
                <a:srgbClr val="FFC00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0" name="Rectangle 129"/>
              <p:cNvSpPr/>
              <p:nvPr/>
            </p:nvSpPr>
            <p:spPr bwMode="auto">
              <a:xfrm>
                <a:off x="1429658" y="2085975"/>
                <a:ext cx="275771" cy="180975"/>
              </a:xfrm>
              <a:prstGeom prst="rect">
                <a:avLst/>
              </a:prstGeom>
              <a:solidFill>
                <a:srgbClr val="FFC00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1" name="Rectangle 130"/>
              <p:cNvSpPr/>
              <p:nvPr/>
            </p:nvSpPr>
            <p:spPr bwMode="auto">
              <a:xfrm>
                <a:off x="1429657" y="2266950"/>
                <a:ext cx="275771" cy="180975"/>
              </a:xfrm>
              <a:prstGeom prst="rect">
                <a:avLst/>
              </a:prstGeom>
              <a:solidFill>
                <a:srgbClr val="FFC00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2" name="Rectangle 131"/>
              <p:cNvSpPr/>
              <p:nvPr/>
            </p:nvSpPr>
            <p:spPr bwMode="auto">
              <a:xfrm>
                <a:off x="1429657" y="2447925"/>
                <a:ext cx="275771" cy="180975"/>
              </a:xfrm>
              <a:prstGeom prst="rect">
                <a:avLst/>
              </a:prstGeom>
              <a:solidFill>
                <a:srgbClr val="FFC00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3" name="Rectangle 132"/>
              <p:cNvSpPr/>
              <p:nvPr/>
            </p:nvSpPr>
            <p:spPr bwMode="auto">
              <a:xfrm>
                <a:off x="1429657" y="2628900"/>
                <a:ext cx="275771" cy="180975"/>
              </a:xfrm>
              <a:prstGeom prst="rect">
                <a:avLst/>
              </a:prstGeom>
              <a:solidFill>
                <a:srgbClr val="FFC00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4" name="Rectangle 133"/>
              <p:cNvSpPr/>
              <p:nvPr/>
            </p:nvSpPr>
            <p:spPr bwMode="auto">
              <a:xfrm>
                <a:off x="1429657" y="2809875"/>
                <a:ext cx="275771" cy="180975"/>
              </a:xfrm>
              <a:prstGeom prst="rect">
                <a:avLst/>
              </a:prstGeom>
              <a:solidFill>
                <a:srgbClr val="FFC00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5" name="Rectangle 134"/>
              <p:cNvSpPr/>
              <p:nvPr/>
            </p:nvSpPr>
            <p:spPr bwMode="auto">
              <a:xfrm>
                <a:off x="1429657" y="2990850"/>
                <a:ext cx="275771" cy="180975"/>
              </a:xfrm>
              <a:prstGeom prst="rect">
                <a:avLst/>
              </a:prstGeom>
              <a:solidFill>
                <a:srgbClr val="FFC00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6" name="Rectangle 135"/>
              <p:cNvSpPr/>
              <p:nvPr/>
            </p:nvSpPr>
            <p:spPr bwMode="auto">
              <a:xfrm>
                <a:off x="1429657" y="3171825"/>
                <a:ext cx="275771" cy="180975"/>
              </a:xfrm>
              <a:prstGeom prst="rect">
                <a:avLst/>
              </a:prstGeom>
              <a:solidFill>
                <a:srgbClr val="FFC00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7" name="Rectangle 136"/>
              <p:cNvSpPr/>
              <p:nvPr/>
            </p:nvSpPr>
            <p:spPr bwMode="auto">
              <a:xfrm>
                <a:off x="1705429" y="1905000"/>
                <a:ext cx="275771" cy="180975"/>
              </a:xfrm>
              <a:prstGeom prst="rect">
                <a:avLst/>
              </a:prstGeom>
              <a:solidFill>
                <a:srgbClr val="D92231">
                  <a:lumMod val="40000"/>
                  <a:lumOff val="60000"/>
                </a:srgbClr>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8" name="Rectangle 137"/>
              <p:cNvSpPr/>
              <p:nvPr/>
            </p:nvSpPr>
            <p:spPr bwMode="auto">
              <a:xfrm>
                <a:off x="1705429" y="2085975"/>
                <a:ext cx="275771" cy="180975"/>
              </a:xfrm>
              <a:prstGeom prst="rect">
                <a:avLst/>
              </a:prstGeom>
              <a:solidFill>
                <a:srgbClr val="D92231">
                  <a:lumMod val="40000"/>
                  <a:lumOff val="60000"/>
                </a:srgbClr>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39" name="Rectangle 138"/>
              <p:cNvSpPr/>
              <p:nvPr/>
            </p:nvSpPr>
            <p:spPr bwMode="auto">
              <a:xfrm>
                <a:off x="1705428" y="2266950"/>
                <a:ext cx="275771" cy="180975"/>
              </a:xfrm>
              <a:prstGeom prst="rect">
                <a:avLst/>
              </a:prstGeom>
              <a:solidFill>
                <a:srgbClr val="D92231">
                  <a:lumMod val="40000"/>
                  <a:lumOff val="60000"/>
                </a:srgbClr>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40" name="Rectangle 139"/>
              <p:cNvSpPr/>
              <p:nvPr/>
            </p:nvSpPr>
            <p:spPr bwMode="auto">
              <a:xfrm>
                <a:off x="1705428" y="2447925"/>
                <a:ext cx="275771" cy="180975"/>
              </a:xfrm>
              <a:prstGeom prst="rect">
                <a:avLst/>
              </a:prstGeom>
              <a:solidFill>
                <a:srgbClr val="D92231">
                  <a:lumMod val="40000"/>
                  <a:lumOff val="60000"/>
                </a:srgbClr>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41" name="Rectangle 140"/>
              <p:cNvSpPr/>
              <p:nvPr/>
            </p:nvSpPr>
            <p:spPr bwMode="auto">
              <a:xfrm>
                <a:off x="1705428" y="2628900"/>
                <a:ext cx="275771" cy="180975"/>
              </a:xfrm>
              <a:prstGeom prst="rect">
                <a:avLst/>
              </a:prstGeom>
              <a:solidFill>
                <a:srgbClr val="D92231">
                  <a:lumMod val="40000"/>
                  <a:lumOff val="60000"/>
                </a:srgbClr>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42" name="Rectangle 141"/>
              <p:cNvSpPr/>
              <p:nvPr/>
            </p:nvSpPr>
            <p:spPr bwMode="auto">
              <a:xfrm>
                <a:off x="1705428" y="2809875"/>
                <a:ext cx="275771" cy="180975"/>
              </a:xfrm>
              <a:prstGeom prst="rect">
                <a:avLst/>
              </a:prstGeom>
              <a:solidFill>
                <a:srgbClr val="D92231">
                  <a:lumMod val="40000"/>
                  <a:lumOff val="60000"/>
                </a:srgbClr>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43" name="Rectangle 142"/>
              <p:cNvSpPr/>
              <p:nvPr/>
            </p:nvSpPr>
            <p:spPr bwMode="auto">
              <a:xfrm>
                <a:off x="1705427" y="2990850"/>
                <a:ext cx="275771" cy="180975"/>
              </a:xfrm>
              <a:prstGeom prst="rect">
                <a:avLst/>
              </a:prstGeom>
              <a:solidFill>
                <a:srgbClr val="D92231">
                  <a:lumMod val="40000"/>
                  <a:lumOff val="60000"/>
                </a:srgbClr>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144" name="Rectangle 143"/>
              <p:cNvSpPr/>
              <p:nvPr/>
            </p:nvSpPr>
            <p:spPr bwMode="auto">
              <a:xfrm>
                <a:off x="1705427" y="3171825"/>
                <a:ext cx="275771" cy="180975"/>
              </a:xfrm>
              <a:prstGeom prst="rect">
                <a:avLst/>
              </a:prstGeom>
              <a:solidFill>
                <a:srgbClr val="D92231">
                  <a:lumMod val="40000"/>
                  <a:lumOff val="60000"/>
                </a:srgbClr>
              </a:solidFill>
              <a:ln w="12700" cap="flat" cmpd="sng" algn="ctr">
                <a:solidFill>
                  <a:srgbClr val="010101"/>
                </a:solidFill>
                <a:prstDash val="solid"/>
                <a:round/>
                <a:headEnd type="none" w="med" len="med"/>
                <a:tailEnd type="none" w="med" len="med"/>
              </a:ln>
              <a:effectLst/>
            </p:spPr>
            <p:txBody>
              <a:bodyPr/>
              <a:lstStyle/>
              <a:p>
                <a:endParaRPr lang="en-US"/>
              </a:p>
            </p:txBody>
          </p:sp>
        </p:grpSp>
        <p:sp>
          <p:nvSpPr>
            <p:cNvPr id="8" name="Text Placeholder 7"/>
            <p:cNvSpPr txBox="1">
              <a:spLocks/>
            </p:cNvSpPr>
            <p:nvPr/>
          </p:nvSpPr>
          <p:spPr>
            <a:xfrm>
              <a:off x="2971800" y="1600200"/>
              <a:ext cx="2743200" cy="487362"/>
            </a:xfrm>
            <a:prstGeom prst="rect">
              <a:avLst/>
            </a:prstGeom>
          </p:spPr>
          <p:txBody>
            <a:bodyPr anchor="ctr"/>
            <a:lstStyle/>
            <a:p>
              <a:pPr marL="257209" marR="0" lvl="0" indent="-257209" algn="ctr" defTabSz="685891" eaLnBrk="0" fontAlgn="base" latinLnBrk="0" hangingPunct="0">
                <a:lnSpc>
                  <a:spcPct val="100000"/>
                </a:lnSpc>
                <a:spcBef>
                  <a:spcPct val="20000"/>
                </a:spcBef>
                <a:spcAft>
                  <a:spcPct val="0"/>
                </a:spcAft>
                <a:buClrTx/>
                <a:buSzTx/>
                <a:buFontTx/>
                <a:buNone/>
                <a:tabLst/>
                <a:defRPr/>
              </a:pPr>
              <a:r>
                <a:rPr kumimoji="0" lang="en-US" sz="2100" b="1" i="0" u="none" strike="noStrike" kern="0" cap="none" spc="0" normalizeH="0" baseline="0" noProof="0" dirty="0">
                  <a:ln>
                    <a:noFill/>
                  </a:ln>
                  <a:solidFill>
                    <a:srgbClr val="010101"/>
                  </a:solidFill>
                  <a:effectLst/>
                  <a:uLnTx/>
                  <a:uFillTx/>
                  <a:latin typeface="Arial Narrow" pitchFamily="34" charset="0"/>
                  <a:ea typeface="Arial" charset="0"/>
                  <a:cs typeface="Arial"/>
                </a:rPr>
                <a:t>Analytical (OLAP)</a:t>
              </a:r>
            </a:p>
          </p:txBody>
        </p:sp>
        <p:sp>
          <p:nvSpPr>
            <p:cNvPr id="9" name="Text Placeholder 7"/>
            <p:cNvSpPr txBox="1">
              <a:spLocks/>
            </p:cNvSpPr>
            <p:nvPr/>
          </p:nvSpPr>
          <p:spPr>
            <a:xfrm>
              <a:off x="6629400" y="1600200"/>
              <a:ext cx="1828800" cy="487362"/>
            </a:xfrm>
            <a:prstGeom prst="rect">
              <a:avLst/>
            </a:prstGeom>
          </p:spPr>
          <p:txBody>
            <a:bodyPr anchor="ctr"/>
            <a:lstStyle/>
            <a:p>
              <a:pPr marL="257209" marR="0" lvl="0" indent="-257209" algn="ctr" defTabSz="685891" eaLnBrk="0" fontAlgn="base" latinLnBrk="0" hangingPunct="0">
                <a:lnSpc>
                  <a:spcPct val="100000"/>
                </a:lnSpc>
                <a:spcBef>
                  <a:spcPct val="20000"/>
                </a:spcBef>
                <a:spcAft>
                  <a:spcPct val="0"/>
                </a:spcAft>
                <a:buClrTx/>
                <a:buSzTx/>
                <a:buFontTx/>
                <a:buNone/>
                <a:tabLst/>
                <a:defRPr/>
              </a:pPr>
              <a:r>
                <a:rPr kumimoji="0" lang="en-US" sz="2100" b="1" i="0" u="none" strike="noStrike" kern="0" cap="none" spc="0" normalizeH="0" baseline="0" noProof="0" dirty="0">
                  <a:ln>
                    <a:noFill/>
                  </a:ln>
                  <a:solidFill>
                    <a:srgbClr val="010101"/>
                  </a:solidFill>
                  <a:effectLst/>
                  <a:uLnTx/>
                  <a:uFillTx/>
                  <a:latin typeface="Arial Narrow" pitchFamily="34" charset="0"/>
                  <a:ea typeface="Arial" charset="0"/>
                  <a:cs typeface="Arial"/>
                </a:rPr>
                <a:t>Key-Value</a:t>
              </a:r>
            </a:p>
          </p:txBody>
        </p:sp>
        <p:sp>
          <p:nvSpPr>
            <p:cNvPr id="10" name="Text Placeholder 7"/>
            <p:cNvSpPr txBox="1">
              <a:spLocks/>
            </p:cNvSpPr>
            <p:nvPr/>
          </p:nvSpPr>
          <p:spPr>
            <a:xfrm>
              <a:off x="228600" y="3810000"/>
              <a:ext cx="2514600" cy="487362"/>
            </a:xfrm>
            <a:prstGeom prst="rect">
              <a:avLst/>
            </a:prstGeom>
          </p:spPr>
          <p:txBody>
            <a:bodyPr anchor="ctr"/>
            <a:lstStyle/>
            <a:p>
              <a:pPr marL="257209" marR="0" lvl="0" indent="-257209" algn="ctr" defTabSz="685891" eaLnBrk="0" fontAlgn="base" latinLnBrk="0" hangingPunct="0">
                <a:lnSpc>
                  <a:spcPct val="100000"/>
                </a:lnSpc>
                <a:spcBef>
                  <a:spcPct val="20000"/>
                </a:spcBef>
                <a:spcAft>
                  <a:spcPct val="0"/>
                </a:spcAft>
                <a:buClrTx/>
                <a:buSzTx/>
                <a:buFontTx/>
                <a:buNone/>
                <a:tabLst/>
                <a:defRPr/>
              </a:pPr>
              <a:r>
                <a:rPr kumimoji="0" lang="en-US" sz="2100" b="1" i="0" u="none" strike="noStrike" kern="0" cap="none" spc="0" normalizeH="0" baseline="0" noProof="0" dirty="0">
                  <a:ln>
                    <a:noFill/>
                  </a:ln>
                  <a:solidFill>
                    <a:srgbClr val="010101"/>
                  </a:solidFill>
                  <a:effectLst/>
                  <a:uLnTx/>
                  <a:uFillTx/>
                  <a:latin typeface="Arial Narrow" pitchFamily="34" charset="0"/>
                  <a:ea typeface="Arial" charset="0"/>
                  <a:cs typeface="Arial"/>
                </a:rPr>
                <a:t>Column-Family</a:t>
              </a:r>
            </a:p>
          </p:txBody>
        </p:sp>
        <p:sp>
          <p:nvSpPr>
            <p:cNvPr id="11" name="Text Placeholder 7"/>
            <p:cNvSpPr txBox="1">
              <a:spLocks/>
            </p:cNvSpPr>
            <p:nvPr/>
          </p:nvSpPr>
          <p:spPr>
            <a:xfrm>
              <a:off x="6324600" y="3810000"/>
              <a:ext cx="2057400" cy="487362"/>
            </a:xfrm>
            <a:prstGeom prst="rect">
              <a:avLst/>
            </a:prstGeom>
          </p:spPr>
          <p:txBody>
            <a:bodyPr anchor="ctr"/>
            <a:lstStyle/>
            <a:p>
              <a:pPr marL="257209" marR="0" lvl="0" indent="-257209" algn="ctr" defTabSz="685891" eaLnBrk="0" fontAlgn="base" latinLnBrk="0" hangingPunct="0">
                <a:lnSpc>
                  <a:spcPct val="100000"/>
                </a:lnSpc>
                <a:spcBef>
                  <a:spcPct val="20000"/>
                </a:spcBef>
                <a:spcAft>
                  <a:spcPct val="0"/>
                </a:spcAft>
                <a:buClrTx/>
                <a:buSzTx/>
                <a:buFontTx/>
                <a:buNone/>
                <a:tabLst/>
                <a:defRPr/>
              </a:pPr>
              <a:r>
                <a:rPr kumimoji="0" lang="en-US" sz="2100" b="1" i="0" u="none" strike="noStrike" kern="0" cap="none" spc="0" normalizeH="0" baseline="0" noProof="0" dirty="0">
                  <a:ln>
                    <a:noFill/>
                  </a:ln>
                  <a:solidFill>
                    <a:srgbClr val="010101"/>
                  </a:solidFill>
                  <a:effectLst/>
                  <a:uLnTx/>
                  <a:uFillTx/>
                  <a:latin typeface="Arial Narrow" pitchFamily="34" charset="0"/>
                  <a:ea typeface="Arial" charset="0"/>
                  <a:cs typeface="Arial"/>
                </a:rPr>
                <a:t>Document</a:t>
              </a:r>
            </a:p>
          </p:txBody>
        </p:sp>
        <p:sp>
          <p:nvSpPr>
            <p:cNvPr id="12" name="Text Placeholder 7"/>
            <p:cNvSpPr txBox="1">
              <a:spLocks/>
            </p:cNvSpPr>
            <p:nvPr/>
          </p:nvSpPr>
          <p:spPr>
            <a:xfrm>
              <a:off x="3009900" y="3810000"/>
              <a:ext cx="2514600" cy="487362"/>
            </a:xfrm>
            <a:prstGeom prst="rect">
              <a:avLst/>
            </a:prstGeom>
          </p:spPr>
          <p:txBody>
            <a:bodyPr anchor="ctr"/>
            <a:lstStyle/>
            <a:p>
              <a:pPr marL="257209" marR="0" lvl="0" indent="-257209" algn="ctr" defTabSz="685891" eaLnBrk="0" fontAlgn="base" latinLnBrk="0" hangingPunct="0">
                <a:lnSpc>
                  <a:spcPct val="100000"/>
                </a:lnSpc>
                <a:spcBef>
                  <a:spcPct val="20000"/>
                </a:spcBef>
                <a:spcAft>
                  <a:spcPct val="0"/>
                </a:spcAft>
                <a:buClrTx/>
                <a:buSzTx/>
                <a:buFontTx/>
                <a:buNone/>
                <a:tabLst/>
                <a:defRPr/>
              </a:pPr>
              <a:r>
                <a:rPr kumimoji="0" lang="en-US" sz="2100" b="1" i="0" u="none" strike="noStrike" kern="0" cap="none" spc="0" normalizeH="0" baseline="0" noProof="0" dirty="0">
                  <a:ln>
                    <a:noFill/>
                  </a:ln>
                  <a:solidFill>
                    <a:srgbClr val="010101"/>
                  </a:solidFill>
                  <a:effectLst/>
                  <a:uLnTx/>
                  <a:uFillTx/>
                  <a:latin typeface="Arial Narrow" pitchFamily="34" charset="0"/>
                  <a:ea typeface="Arial" charset="0"/>
                  <a:cs typeface="Arial"/>
                </a:rPr>
                <a:t>Graph</a:t>
              </a:r>
            </a:p>
          </p:txBody>
        </p:sp>
        <p:grpSp>
          <p:nvGrpSpPr>
            <p:cNvPr id="13" name="Group 42"/>
            <p:cNvGrpSpPr/>
            <p:nvPr/>
          </p:nvGrpSpPr>
          <p:grpSpPr>
            <a:xfrm>
              <a:off x="6324600" y="4419600"/>
              <a:ext cx="2133600" cy="1905000"/>
              <a:chOff x="5791200" y="1447800"/>
              <a:chExt cx="2133600" cy="1905000"/>
            </a:xfrm>
          </p:grpSpPr>
          <p:sp>
            <p:nvSpPr>
              <p:cNvPr id="94" name="Oval 93"/>
              <p:cNvSpPr/>
              <p:nvPr/>
            </p:nvSpPr>
            <p:spPr bwMode="auto">
              <a:xfrm>
                <a:off x="6705600" y="1447800"/>
                <a:ext cx="304800" cy="304800"/>
              </a:xfrm>
              <a:prstGeom prst="ellipse">
                <a:avLst/>
              </a:prstGeom>
              <a:solidFill>
                <a:srgbClr val="FF000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95" name="Oval 94"/>
              <p:cNvSpPr/>
              <p:nvPr/>
            </p:nvSpPr>
            <p:spPr bwMode="auto">
              <a:xfrm>
                <a:off x="6400800" y="1981200"/>
                <a:ext cx="304800" cy="304800"/>
              </a:xfrm>
              <a:prstGeom prst="ellipse">
                <a:avLst/>
              </a:prstGeom>
              <a:solidFill>
                <a:srgbClr val="FFC00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96" name="Oval 95"/>
              <p:cNvSpPr/>
              <p:nvPr/>
            </p:nvSpPr>
            <p:spPr bwMode="auto">
              <a:xfrm>
                <a:off x="7010400" y="1981200"/>
                <a:ext cx="304800" cy="304800"/>
              </a:xfrm>
              <a:prstGeom prst="ellipse">
                <a:avLst/>
              </a:prstGeom>
              <a:solidFill>
                <a:srgbClr val="FFFF0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97" name="Oval 96"/>
              <p:cNvSpPr/>
              <p:nvPr/>
            </p:nvSpPr>
            <p:spPr bwMode="auto">
              <a:xfrm>
                <a:off x="6096000" y="2514600"/>
                <a:ext cx="304800" cy="304800"/>
              </a:xfrm>
              <a:prstGeom prst="ellipse">
                <a:avLst/>
              </a:prstGeom>
              <a:solidFill>
                <a:srgbClr val="00B05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98" name="Oval 97"/>
              <p:cNvSpPr/>
              <p:nvPr/>
            </p:nvSpPr>
            <p:spPr bwMode="auto">
              <a:xfrm>
                <a:off x="6705600" y="2514600"/>
                <a:ext cx="304800" cy="304800"/>
              </a:xfrm>
              <a:prstGeom prst="ellipse">
                <a:avLst/>
              </a:prstGeom>
              <a:solidFill>
                <a:srgbClr val="D92231"/>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99" name="Oval 98"/>
              <p:cNvSpPr/>
              <p:nvPr/>
            </p:nvSpPr>
            <p:spPr bwMode="auto">
              <a:xfrm>
                <a:off x="7315200" y="2514600"/>
                <a:ext cx="304800" cy="304800"/>
              </a:xfrm>
              <a:prstGeom prst="ellipse">
                <a:avLst/>
              </a:prstGeom>
              <a:solidFill>
                <a:srgbClr val="7030A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cxnSp>
            <p:nvCxnSpPr>
              <p:cNvPr id="100" name="Straight Connector 99"/>
              <p:cNvCxnSpPr>
                <a:stCxn id="94" idx="4"/>
                <a:endCxn id="95" idx="0"/>
              </p:cNvCxnSpPr>
              <p:nvPr/>
            </p:nvCxnSpPr>
            <p:spPr bwMode="auto">
              <a:xfrm rot="5400000">
                <a:off x="6591300" y="1714500"/>
                <a:ext cx="228600" cy="304800"/>
              </a:xfrm>
              <a:prstGeom prst="line">
                <a:avLst/>
              </a:prstGeom>
              <a:solidFill>
                <a:srgbClr val="3399FF"/>
              </a:solidFill>
              <a:ln w="9525" cap="flat" cmpd="sng" algn="ctr">
                <a:solidFill>
                  <a:srgbClr val="010101"/>
                </a:solidFill>
                <a:prstDash val="solid"/>
                <a:round/>
                <a:headEnd type="none" w="med" len="med"/>
                <a:tailEnd type="none" w="med" len="med"/>
              </a:ln>
              <a:effectLst/>
            </p:spPr>
          </p:cxnSp>
          <p:cxnSp>
            <p:nvCxnSpPr>
              <p:cNvPr id="101" name="Straight Connector 100"/>
              <p:cNvCxnSpPr>
                <a:stCxn id="94" idx="4"/>
                <a:endCxn id="96" idx="0"/>
              </p:cNvCxnSpPr>
              <p:nvPr/>
            </p:nvCxnSpPr>
            <p:spPr bwMode="auto">
              <a:xfrm rot="16200000" flipH="1">
                <a:off x="6896100" y="1714500"/>
                <a:ext cx="228600" cy="304800"/>
              </a:xfrm>
              <a:prstGeom prst="line">
                <a:avLst/>
              </a:prstGeom>
              <a:solidFill>
                <a:srgbClr val="3399FF"/>
              </a:solidFill>
              <a:ln w="9525" cap="flat" cmpd="sng" algn="ctr">
                <a:solidFill>
                  <a:srgbClr val="010101"/>
                </a:solidFill>
                <a:prstDash val="solid"/>
                <a:round/>
                <a:headEnd type="none" w="med" len="med"/>
                <a:tailEnd type="none" w="med" len="med"/>
              </a:ln>
              <a:effectLst/>
            </p:spPr>
          </p:cxnSp>
          <p:cxnSp>
            <p:nvCxnSpPr>
              <p:cNvPr id="102" name="Straight Connector 101"/>
              <p:cNvCxnSpPr/>
              <p:nvPr/>
            </p:nvCxnSpPr>
            <p:spPr bwMode="auto">
              <a:xfrm rot="5400000">
                <a:off x="6286500" y="2247900"/>
                <a:ext cx="228600" cy="304800"/>
              </a:xfrm>
              <a:prstGeom prst="line">
                <a:avLst/>
              </a:prstGeom>
              <a:solidFill>
                <a:srgbClr val="3399FF"/>
              </a:solidFill>
              <a:ln w="9525" cap="flat" cmpd="sng" algn="ctr">
                <a:solidFill>
                  <a:srgbClr val="010101"/>
                </a:solidFill>
                <a:prstDash val="solid"/>
                <a:round/>
                <a:headEnd type="none" w="med" len="med"/>
                <a:tailEnd type="none" w="med" len="med"/>
              </a:ln>
              <a:effectLst/>
            </p:spPr>
          </p:cxnSp>
          <p:cxnSp>
            <p:nvCxnSpPr>
              <p:cNvPr id="103" name="Straight Connector 102"/>
              <p:cNvCxnSpPr/>
              <p:nvPr/>
            </p:nvCxnSpPr>
            <p:spPr bwMode="auto">
              <a:xfrm rot="16200000" flipH="1">
                <a:off x="6591300" y="2247900"/>
                <a:ext cx="228600" cy="304800"/>
              </a:xfrm>
              <a:prstGeom prst="line">
                <a:avLst/>
              </a:prstGeom>
              <a:solidFill>
                <a:srgbClr val="3399FF"/>
              </a:solidFill>
              <a:ln w="9525" cap="flat" cmpd="sng" algn="ctr">
                <a:solidFill>
                  <a:srgbClr val="010101"/>
                </a:solidFill>
                <a:prstDash val="solid"/>
                <a:round/>
                <a:headEnd type="none" w="med" len="med"/>
                <a:tailEnd type="none" w="med" len="med"/>
              </a:ln>
              <a:effectLst/>
            </p:spPr>
          </p:cxnSp>
          <p:cxnSp>
            <p:nvCxnSpPr>
              <p:cNvPr id="104" name="Straight Connector 103"/>
              <p:cNvCxnSpPr/>
              <p:nvPr/>
            </p:nvCxnSpPr>
            <p:spPr bwMode="auto">
              <a:xfrm rot="16200000" flipH="1">
                <a:off x="7200900" y="2247900"/>
                <a:ext cx="228600" cy="304800"/>
              </a:xfrm>
              <a:prstGeom prst="line">
                <a:avLst/>
              </a:prstGeom>
              <a:solidFill>
                <a:srgbClr val="3399FF"/>
              </a:solidFill>
              <a:ln w="9525" cap="flat" cmpd="sng" algn="ctr">
                <a:solidFill>
                  <a:srgbClr val="010101"/>
                </a:solidFill>
                <a:prstDash val="solid"/>
                <a:round/>
                <a:headEnd type="none" w="med" len="med"/>
                <a:tailEnd type="none" w="med" len="med"/>
              </a:ln>
              <a:effectLst/>
            </p:spPr>
          </p:cxnSp>
          <p:sp>
            <p:nvSpPr>
              <p:cNvPr id="105" name="Oval 104"/>
              <p:cNvSpPr/>
              <p:nvPr/>
            </p:nvSpPr>
            <p:spPr bwMode="auto">
              <a:xfrm>
                <a:off x="5791200" y="3048000"/>
                <a:ext cx="304800" cy="304800"/>
              </a:xfrm>
              <a:prstGeom prst="ellipse">
                <a:avLst/>
              </a:prstGeom>
              <a:solidFill>
                <a:srgbClr val="FF00FF"/>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106" name="Oval 105"/>
              <p:cNvSpPr/>
              <p:nvPr/>
            </p:nvSpPr>
            <p:spPr bwMode="auto">
              <a:xfrm>
                <a:off x="6400800" y="3048000"/>
                <a:ext cx="304800" cy="304800"/>
              </a:xfrm>
              <a:prstGeom prst="ellipse">
                <a:avLst/>
              </a:prstGeom>
              <a:solidFill>
                <a:srgbClr val="00FFFF"/>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cxnSp>
            <p:nvCxnSpPr>
              <p:cNvPr id="107" name="Straight Connector 106"/>
              <p:cNvCxnSpPr/>
              <p:nvPr/>
            </p:nvCxnSpPr>
            <p:spPr bwMode="auto">
              <a:xfrm rot="5400000">
                <a:off x="5981700" y="2781300"/>
                <a:ext cx="228600" cy="304800"/>
              </a:xfrm>
              <a:prstGeom prst="line">
                <a:avLst/>
              </a:prstGeom>
              <a:solidFill>
                <a:srgbClr val="3399FF"/>
              </a:solidFill>
              <a:ln w="9525" cap="flat" cmpd="sng" algn="ctr">
                <a:solidFill>
                  <a:srgbClr val="010101"/>
                </a:solidFill>
                <a:prstDash val="solid"/>
                <a:round/>
                <a:headEnd type="none" w="med" len="med"/>
                <a:tailEnd type="none" w="med" len="med"/>
              </a:ln>
              <a:effectLst/>
            </p:spPr>
          </p:cxnSp>
          <p:cxnSp>
            <p:nvCxnSpPr>
              <p:cNvPr id="108" name="Straight Connector 107"/>
              <p:cNvCxnSpPr/>
              <p:nvPr/>
            </p:nvCxnSpPr>
            <p:spPr bwMode="auto">
              <a:xfrm rot="16200000" flipH="1">
                <a:off x="6286500" y="2781300"/>
                <a:ext cx="228600" cy="304800"/>
              </a:xfrm>
              <a:prstGeom prst="line">
                <a:avLst/>
              </a:prstGeom>
              <a:solidFill>
                <a:srgbClr val="3399FF"/>
              </a:solidFill>
              <a:ln w="9525" cap="flat" cmpd="sng" algn="ctr">
                <a:solidFill>
                  <a:srgbClr val="010101"/>
                </a:solidFill>
                <a:prstDash val="solid"/>
                <a:round/>
                <a:headEnd type="none" w="med" len="med"/>
                <a:tailEnd type="none" w="med" len="med"/>
              </a:ln>
              <a:effectLst/>
            </p:spPr>
          </p:cxnSp>
          <p:sp>
            <p:nvSpPr>
              <p:cNvPr id="109" name="Oval 108"/>
              <p:cNvSpPr/>
              <p:nvPr/>
            </p:nvSpPr>
            <p:spPr bwMode="auto">
              <a:xfrm>
                <a:off x="7010400" y="3048000"/>
                <a:ext cx="304800" cy="304800"/>
              </a:xfrm>
              <a:prstGeom prst="ellipse">
                <a:avLst/>
              </a:prstGeom>
              <a:solidFill>
                <a:srgbClr val="996633"/>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110" name="Oval 109"/>
              <p:cNvSpPr/>
              <p:nvPr/>
            </p:nvSpPr>
            <p:spPr bwMode="auto">
              <a:xfrm>
                <a:off x="7620000" y="3048000"/>
                <a:ext cx="304800" cy="304800"/>
              </a:xfrm>
              <a:prstGeom prst="ellipse">
                <a:avLst/>
              </a:prstGeom>
              <a:solidFill>
                <a:sysClr val="window" lastClr="FFFFFF">
                  <a:lumMod val="75000"/>
                </a:sysClr>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cxnSp>
            <p:nvCxnSpPr>
              <p:cNvPr id="111" name="Straight Connector 110"/>
              <p:cNvCxnSpPr/>
              <p:nvPr/>
            </p:nvCxnSpPr>
            <p:spPr bwMode="auto">
              <a:xfrm rot="5400000">
                <a:off x="7200900" y="2781300"/>
                <a:ext cx="228600" cy="304800"/>
              </a:xfrm>
              <a:prstGeom prst="line">
                <a:avLst/>
              </a:prstGeom>
              <a:solidFill>
                <a:srgbClr val="3399FF"/>
              </a:solidFill>
              <a:ln w="9525" cap="flat" cmpd="sng" algn="ctr">
                <a:solidFill>
                  <a:srgbClr val="010101"/>
                </a:solidFill>
                <a:prstDash val="solid"/>
                <a:round/>
                <a:headEnd type="none" w="med" len="med"/>
                <a:tailEnd type="none" w="med" len="med"/>
              </a:ln>
              <a:effectLst/>
            </p:spPr>
          </p:cxnSp>
          <p:cxnSp>
            <p:nvCxnSpPr>
              <p:cNvPr id="112" name="Straight Connector 111"/>
              <p:cNvCxnSpPr/>
              <p:nvPr/>
            </p:nvCxnSpPr>
            <p:spPr bwMode="auto">
              <a:xfrm rot="16200000" flipH="1">
                <a:off x="7505700" y="2781300"/>
                <a:ext cx="228600" cy="304800"/>
              </a:xfrm>
              <a:prstGeom prst="line">
                <a:avLst/>
              </a:prstGeom>
              <a:solidFill>
                <a:srgbClr val="3399FF"/>
              </a:solidFill>
              <a:ln w="9525" cap="flat" cmpd="sng" algn="ctr">
                <a:solidFill>
                  <a:srgbClr val="010101"/>
                </a:solidFill>
                <a:prstDash val="solid"/>
                <a:round/>
                <a:headEnd type="none" w="med" len="med"/>
                <a:tailEnd type="none" w="med" len="med"/>
              </a:ln>
              <a:effectLst/>
            </p:spPr>
          </p:cxnSp>
        </p:grpSp>
        <p:grpSp>
          <p:nvGrpSpPr>
            <p:cNvPr id="14" name="Group 232"/>
            <p:cNvGrpSpPr/>
            <p:nvPr/>
          </p:nvGrpSpPr>
          <p:grpSpPr>
            <a:xfrm>
              <a:off x="3733800" y="2133600"/>
              <a:ext cx="1143000" cy="1524000"/>
              <a:chOff x="3581400" y="1828800"/>
              <a:chExt cx="1143000" cy="1524000"/>
            </a:xfrm>
          </p:grpSpPr>
          <p:sp>
            <p:nvSpPr>
              <p:cNvPr id="85" name="Rectangle 84"/>
              <p:cNvSpPr/>
              <p:nvPr/>
            </p:nvSpPr>
            <p:spPr bwMode="auto">
              <a:xfrm>
                <a:off x="4038600" y="1828800"/>
                <a:ext cx="228600" cy="1524000"/>
              </a:xfrm>
              <a:prstGeom prst="rect">
                <a:avLst/>
              </a:prstGeom>
              <a:solidFill>
                <a:srgbClr val="FFC000"/>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86" name="Rectangle 85"/>
              <p:cNvSpPr/>
              <p:nvPr/>
            </p:nvSpPr>
            <p:spPr bwMode="auto">
              <a:xfrm>
                <a:off x="3581400" y="1905000"/>
                <a:ext cx="228600" cy="457200"/>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87" name="Rectangle 86"/>
              <p:cNvSpPr/>
              <p:nvPr/>
            </p:nvSpPr>
            <p:spPr bwMode="auto">
              <a:xfrm>
                <a:off x="3581400" y="2514600"/>
                <a:ext cx="228600" cy="457200"/>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88" name="Rectangle 87"/>
              <p:cNvSpPr/>
              <p:nvPr/>
            </p:nvSpPr>
            <p:spPr bwMode="auto">
              <a:xfrm>
                <a:off x="4495800" y="1905000"/>
                <a:ext cx="228600" cy="457200"/>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sp>
            <p:nvSpPr>
              <p:cNvPr id="89" name="Rectangle 88"/>
              <p:cNvSpPr/>
              <p:nvPr/>
            </p:nvSpPr>
            <p:spPr bwMode="auto">
              <a:xfrm>
                <a:off x="4495800" y="2514600"/>
                <a:ext cx="228600" cy="457200"/>
              </a:xfrm>
              <a:prstGeom prst="rect">
                <a:avLst/>
              </a:prstGeom>
              <a:solidFill>
                <a:srgbClr val="BFBFBF"/>
              </a:solidFill>
              <a:ln w="12700" cap="flat" cmpd="sng" algn="ctr">
                <a:solidFill>
                  <a:srgbClr val="010101"/>
                </a:solidFill>
                <a:prstDash val="solid"/>
                <a:round/>
                <a:headEnd type="none" w="med" len="med"/>
                <a:tailEnd type="none" w="med" len="med"/>
              </a:ln>
              <a:effectLst/>
            </p:spPr>
            <p:txBody>
              <a:bodyPr/>
              <a:lstStyle/>
              <a:p>
                <a:endParaRPr lang="en-US"/>
              </a:p>
            </p:txBody>
          </p:sp>
          <p:cxnSp>
            <p:nvCxnSpPr>
              <p:cNvPr id="90" name="Straight Arrow Connector 89"/>
              <p:cNvCxnSpPr/>
              <p:nvPr/>
            </p:nvCxnSpPr>
            <p:spPr>
              <a:xfrm>
                <a:off x="3810000" y="2128978"/>
                <a:ext cx="228600" cy="4622"/>
              </a:xfrm>
              <a:prstGeom prst="straightConnector1">
                <a:avLst/>
              </a:prstGeom>
              <a:noFill/>
              <a:ln w="12700" cap="flat" cmpd="sng" algn="ctr">
                <a:solidFill>
                  <a:srgbClr val="010101"/>
                </a:solidFill>
                <a:prstDash val="solid"/>
                <a:headEnd type="none" w="med" len="med"/>
                <a:tailEnd type="none" w="med" len="med"/>
              </a:ln>
              <a:effectLst/>
            </p:spPr>
          </p:cxnSp>
          <p:cxnSp>
            <p:nvCxnSpPr>
              <p:cNvPr id="91" name="Straight Arrow Connector 90"/>
              <p:cNvCxnSpPr/>
              <p:nvPr/>
            </p:nvCxnSpPr>
            <p:spPr>
              <a:xfrm>
                <a:off x="3810000" y="2743200"/>
                <a:ext cx="228600" cy="4622"/>
              </a:xfrm>
              <a:prstGeom prst="straightConnector1">
                <a:avLst/>
              </a:prstGeom>
              <a:noFill/>
              <a:ln w="12700" cap="flat" cmpd="sng" algn="ctr">
                <a:solidFill>
                  <a:srgbClr val="010101"/>
                </a:solidFill>
                <a:prstDash val="solid"/>
                <a:headEnd type="none" w="med" len="med"/>
                <a:tailEnd type="none" w="med" len="med"/>
              </a:ln>
              <a:effectLst/>
            </p:spPr>
          </p:cxnSp>
          <p:cxnSp>
            <p:nvCxnSpPr>
              <p:cNvPr id="92" name="Straight Arrow Connector 91"/>
              <p:cNvCxnSpPr/>
              <p:nvPr/>
            </p:nvCxnSpPr>
            <p:spPr>
              <a:xfrm>
                <a:off x="4267200" y="2133600"/>
                <a:ext cx="228600" cy="4622"/>
              </a:xfrm>
              <a:prstGeom prst="straightConnector1">
                <a:avLst/>
              </a:prstGeom>
              <a:noFill/>
              <a:ln w="12700" cap="flat" cmpd="sng" algn="ctr">
                <a:solidFill>
                  <a:srgbClr val="010101"/>
                </a:solidFill>
                <a:prstDash val="solid"/>
                <a:headEnd type="none" w="med" len="med"/>
                <a:tailEnd type="none" w="med" len="med"/>
              </a:ln>
              <a:effectLst/>
            </p:spPr>
          </p:cxnSp>
          <p:cxnSp>
            <p:nvCxnSpPr>
              <p:cNvPr id="93" name="Straight Arrow Connector 92"/>
              <p:cNvCxnSpPr/>
              <p:nvPr/>
            </p:nvCxnSpPr>
            <p:spPr>
              <a:xfrm>
                <a:off x="4267200" y="2743200"/>
                <a:ext cx="228600" cy="4622"/>
              </a:xfrm>
              <a:prstGeom prst="straightConnector1">
                <a:avLst/>
              </a:prstGeom>
              <a:noFill/>
              <a:ln w="12700" cap="flat" cmpd="sng" algn="ctr">
                <a:solidFill>
                  <a:srgbClr val="010101"/>
                </a:solidFill>
                <a:prstDash val="solid"/>
                <a:headEnd type="none" w="med" len="med"/>
                <a:tailEnd type="none" w="med" len="med"/>
              </a:ln>
              <a:effectLst/>
            </p:spPr>
          </p:cxnSp>
        </p:grpSp>
        <p:grpSp>
          <p:nvGrpSpPr>
            <p:cNvPr id="15" name="Group 242"/>
            <p:cNvGrpSpPr/>
            <p:nvPr/>
          </p:nvGrpSpPr>
          <p:grpSpPr>
            <a:xfrm>
              <a:off x="3429000" y="4495800"/>
              <a:ext cx="1676400" cy="1600200"/>
              <a:chOff x="3505200" y="4267200"/>
              <a:chExt cx="1676400" cy="1600200"/>
            </a:xfrm>
          </p:grpSpPr>
          <p:sp>
            <p:nvSpPr>
              <p:cNvPr id="63" name="Oval 62"/>
              <p:cNvSpPr/>
              <p:nvPr/>
            </p:nvSpPr>
            <p:spPr bwMode="auto">
              <a:xfrm>
                <a:off x="4191000" y="4267200"/>
                <a:ext cx="228600" cy="228600"/>
              </a:xfrm>
              <a:prstGeom prst="ellipse">
                <a:avLst/>
              </a:prstGeom>
              <a:solidFill>
                <a:srgbClr val="FF000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64" name="Oval 63"/>
              <p:cNvSpPr/>
              <p:nvPr/>
            </p:nvSpPr>
            <p:spPr bwMode="auto">
              <a:xfrm>
                <a:off x="3886200" y="4724400"/>
                <a:ext cx="228600" cy="228600"/>
              </a:xfrm>
              <a:prstGeom prst="ellipse">
                <a:avLst/>
              </a:prstGeom>
              <a:solidFill>
                <a:srgbClr val="996633"/>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65" name="Oval 64"/>
              <p:cNvSpPr/>
              <p:nvPr/>
            </p:nvSpPr>
            <p:spPr bwMode="auto">
              <a:xfrm>
                <a:off x="4191000" y="5105400"/>
                <a:ext cx="228600" cy="228600"/>
              </a:xfrm>
              <a:prstGeom prst="ellipse">
                <a:avLst/>
              </a:prstGeom>
              <a:solidFill>
                <a:srgbClr val="7030A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66" name="Oval 65"/>
              <p:cNvSpPr/>
              <p:nvPr/>
            </p:nvSpPr>
            <p:spPr bwMode="auto">
              <a:xfrm>
                <a:off x="4724400" y="4495800"/>
                <a:ext cx="228600" cy="228600"/>
              </a:xfrm>
              <a:prstGeom prst="ellipse">
                <a:avLst/>
              </a:prstGeom>
              <a:solidFill>
                <a:srgbClr val="00649D"/>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67" name="Oval 66"/>
              <p:cNvSpPr/>
              <p:nvPr/>
            </p:nvSpPr>
            <p:spPr bwMode="auto">
              <a:xfrm>
                <a:off x="4648200" y="4953000"/>
                <a:ext cx="228600" cy="228600"/>
              </a:xfrm>
              <a:prstGeom prst="ellipse">
                <a:avLst/>
              </a:prstGeom>
              <a:solidFill>
                <a:srgbClr val="FFFF0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68" name="Oval 67"/>
              <p:cNvSpPr/>
              <p:nvPr/>
            </p:nvSpPr>
            <p:spPr bwMode="auto">
              <a:xfrm>
                <a:off x="3581400" y="5257800"/>
                <a:ext cx="228600" cy="228600"/>
              </a:xfrm>
              <a:prstGeom prst="ellipse">
                <a:avLst/>
              </a:prstGeom>
              <a:solidFill>
                <a:srgbClr val="92D05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69" name="Oval 68"/>
              <p:cNvSpPr/>
              <p:nvPr/>
            </p:nvSpPr>
            <p:spPr bwMode="auto">
              <a:xfrm>
                <a:off x="4419600" y="5486400"/>
                <a:ext cx="228600" cy="228600"/>
              </a:xfrm>
              <a:prstGeom prst="ellipse">
                <a:avLst/>
              </a:prstGeom>
              <a:solidFill>
                <a:srgbClr val="0070C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70" name="Oval 69"/>
              <p:cNvSpPr/>
              <p:nvPr/>
            </p:nvSpPr>
            <p:spPr bwMode="auto">
              <a:xfrm>
                <a:off x="3505200" y="4572000"/>
                <a:ext cx="228600" cy="228600"/>
              </a:xfrm>
              <a:prstGeom prst="ellipse">
                <a:avLst/>
              </a:prstGeom>
              <a:solidFill>
                <a:sysClr val="window" lastClr="FFFFFF">
                  <a:lumMod val="65000"/>
                </a:sysClr>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sp>
            <p:nvSpPr>
              <p:cNvPr id="71" name="Oval 70"/>
              <p:cNvSpPr/>
              <p:nvPr/>
            </p:nvSpPr>
            <p:spPr bwMode="auto">
              <a:xfrm>
                <a:off x="4953000" y="5334000"/>
                <a:ext cx="228600" cy="228600"/>
              </a:xfrm>
              <a:prstGeom prst="ellipse">
                <a:avLst/>
              </a:prstGeom>
              <a:solidFill>
                <a:srgbClr val="00B050"/>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cxnSp>
            <p:nvCxnSpPr>
              <p:cNvPr id="72" name="Straight Arrow Connector 71"/>
              <p:cNvCxnSpPr>
                <a:stCxn id="70" idx="7"/>
                <a:endCxn id="63" idx="2"/>
              </p:cNvCxnSpPr>
              <p:nvPr/>
            </p:nvCxnSpPr>
            <p:spPr>
              <a:xfrm flipV="1">
                <a:off x="3700322" y="4381500"/>
                <a:ext cx="490678" cy="223978"/>
              </a:xfrm>
              <a:prstGeom prst="straightConnector1">
                <a:avLst/>
              </a:prstGeom>
              <a:noFill/>
              <a:ln w="12700" cap="flat" cmpd="sng" algn="ctr">
                <a:solidFill>
                  <a:srgbClr val="010101"/>
                </a:solidFill>
                <a:prstDash val="solid"/>
                <a:headEnd type="none" w="med" len="med"/>
                <a:tailEnd type="triangle" w="med" len="med"/>
              </a:ln>
              <a:effectLst/>
            </p:spPr>
          </p:cxnSp>
          <p:cxnSp>
            <p:nvCxnSpPr>
              <p:cNvPr id="73" name="Straight Arrow Connector 72"/>
              <p:cNvCxnSpPr>
                <a:stCxn id="63" idx="6"/>
                <a:endCxn id="66" idx="2"/>
              </p:cNvCxnSpPr>
              <p:nvPr/>
            </p:nvCxnSpPr>
            <p:spPr>
              <a:xfrm>
                <a:off x="4419600" y="4381500"/>
                <a:ext cx="304800" cy="228600"/>
              </a:xfrm>
              <a:prstGeom prst="straightConnector1">
                <a:avLst/>
              </a:prstGeom>
              <a:noFill/>
              <a:ln w="12700" cap="flat" cmpd="sng" algn="ctr">
                <a:solidFill>
                  <a:srgbClr val="010101"/>
                </a:solidFill>
                <a:prstDash val="solid"/>
                <a:headEnd type="none" w="med" len="med"/>
                <a:tailEnd type="triangle" w="med" len="med"/>
              </a:ln>
              <a:effectLst/>
            </p:spPr>
          </p:cxnSp>
          <p:cxnSp>
            <p:nvCxnSpPr>
              <p:cNvPr id="74" name="Straight Arrow Connector 73"/>
              <p:cNvCxnSpPr>
                <a:stCxn id="66" idx="3"/>
                <a:endCxn id="67" idx="0"/>
              </p:cNvCxnSpPr>
              <p:nvPr/>
            </p:nvCxnSpPr>
            <p:spPr>
              <a:xfrm>
                <a:off x="4757878" y="4690922"/>
                <a:ext cx="4622" cy="262078"/>
              </a:xfrm>
              <a:prstGeom prst="straightConnector1">
                <a:avLst/>
              </a:prstGeom>
              <a:noFill/>
              <a:ln w="12700" cap="flat" cmpd="sng" algn="ctr">
                <a:solidFill>
                  <a:srgbClr val="010101"/>
                </a:solidFill>
                <a:prstDash val="solid"/>
                <a:headEnd type="none" w="med" len="med"/>
                <a:tailEnd type="triangle" w="med" len="med"/>
              </a:ln>
              <a:effectLst/>
            </p:spPr>
          </p:cxnSp>
          <p:cxnSp>
            <p:nvCxnSpPr>
              <p:cNvPr id="75" name="Straight Arrow Connector 74"/>
              <p:cNvCxnSpPr>
                <a:stCxn id="67" idx="5"/>
                <a:endCxn id="71" idx="1"/>
              </p:cNvCxnSpPr>
              <p:nvPr/>
            </p:nvCxnSpPr>
            <p:spPr>
              <a:xfrm>
                <a:off x="4843322" y="5148122"/>
                <a:ext cx="143156" cy="219356"/>
              </a:xfrm>
              <a:prstGeom prst="straightConnector1">
                <a:avLst/>
              </a:prstGeom>
              <a:noFill/>
              <a:ln w="12700" cap="flat" cmpd="sng" algn="ctr">
                <a:solidFill>
                  <a:srgbClr val="010101"/>
                </a:solidFill>
                <a:prstDash val="solid"/>
                <a:headEnd type="none" w="med" len="med"/>
                <a:tailEnd type="triangle" w="med" len="med"/>
              </a:ln>
              <a:effectLst/>
            </p:spPr>
          </p:cxnSp>
          <p:cxnSp>
            <p:nvCxnSpPr>
              <p:cNvPr id="76" name="Straight Arrow Connector 75"/>
              <p:cNvCxnSpPr>
                <a:stCxn id="71" idx="2"/>
                <a:endCxn id="69" idx="6"/>
              </p:cNvCxnSpPr>
              <p:nvPr/>
            </p:nvCxnSpPr>
            <p:spPr>
              <a:xfrm flipH="1">
                <a:off x="4648200" y="5448300"/>
                <a:ext cx="304800" cy="152400"/>
              </a:xfrm>
              <a:prstGeom prst="straightConnector1">
                <a:avLst/>
              </a:prstGeom>
              <a:noFill/>
              <a:ln w="12700" cap="flat" cmpd="sng" algn="ctr">
                <a:solidFill>
                  <a:srgbClr val="010101"/>
                </a:solidFill>
                <a:prstDash val="solid"/>
                <a:headEnd type="none" w="med" len="med"/>
                <a:tailEnd type="triangle" w="med" len="med"/>
              </a:ln>
              <a:effectLst/>
            </p:spPr>
          </p:cxnSp>
          <p:cxnSp>
            <p:nvCxnSpPr>
              <p:cNvPr id="77" name="Straight Arrow Connector 76"/>
              <p:cNvCxnSpPr>
                <a:endCxn id="65" idx="5"/>
              </p:cNvCxnSpPr>
              <p:nvPr/>
            </p:nvCxnSpPr>
            <p:spPr>
              <a:xfrm flipH="1" flipV="1">
                <a:off x="4386122" y="5300522"/>
                <a:ext cx="105056" cy="219356"/>
              </a:xfrm>
              <a:prstGeom prst="straightConnector1">
                <a:avLst/>
              </a:prstGeom>
              <a:noFill/>
              <a:ln w="12700" cap="flat" cmpd="sng" algn="ctr">
                <a:solidFill>
                  <a:srgbClr val="010101"/>
                </a:solidFill>
                <a:prstDash val="solid"/>
                <a:headEnd type="none" w="med" len="med"/>
                <a:tailEnd type="triangle" w="med" len="med"/>
              </a:ln>
              <a:effectLst/>
            </p:spPr>
          </p:cxnSp>
          <p:cxnSp>
            <p:nvCxnSpPr>
              <p:cNvPr id="78" name="Straight Arrow Connector 77"/>
              <p:cNvCxnSpPr>
                <a:stCxn id="65" idx="1"/>
                <a:endCxn id="64" idx="5"/>
              </p:cNvCxnSpPr>
              <p:nvPr/>
            </p:nvCxnSpPr>
            <p:spPr>
              <a:xfrm flipH="1" flipV="1">
                <a:off x="4081322" y="4919522"/>
                <a:ext cx="143156" cy="219356"/>
              </a:xfrm>
              <a:prstGeom prst="straightConnector1">
                <a:avLst/>
              </a:prstGeom>
              <a:noFill/>
              <a:ln w="12700" cap="flat" cmpd="sng" algn="ctr">
                <a:solidFill>
                  <a:srgbClr val="010101"/>
                </a:solidFill>
                <a:prstDash val="solid"/>
                <a:headEnd type="none" w="med" len="med"/>
                <a:tailEnd type="triangle" w="med" len="med"/>
              </a:ln>
              <a:effectLst/>
            </p:spPr>
          </p:cxnSp>
          <p:cxnSp>
            <p:nvCxnSpPr>
              <p:cNvPr id="79" name="Straight Arrow Connector 78"/>
              <p:cNvCxnSpPr>
                <a:stCxn id="64" idx="3"/>
                <a:endCxn id="68" idx="7"/>
              </p:cNvCxnSpPr>
              <p:nvPr/>
            </p:nvCxnSpPr>
            <p:spPr>
              <a:xfrm flipH="1">
                <a:off x="3776522" y="4919522"/>
                <a:ext cx="143156" cy="371756"/>
              </a:xfrm>
              <a:prstGeom prst="straightConnector1">
                <a:avLst/>
              </a:prstGeom>
              <a:noFill/>
              <a:ln w="12700" cap="flat" cmpd="sng" algn="ctr">
                <a:solidFill>
                  <a:srgbClr val="010101"/>
                </a:solidFill>
                <a:prstDash val="solid"/>
                <a:headEnd type="none" w="med" len="med"/>
                <a:tailEnd type="triangle" w="med" len="med"/>
              </a:ln>
              <a:effectLst/>
            </p:spPr>
          </p:cxnSp>
          <p:cxnSp>
            <p:nvCxnSpPr>
              <p:cNvPr id="80" name="Straight Arrow Connector 79"/>
              <p:cNvCxnSpPr>
                <a:stCxn id="70" idx="4"/>
                <a:endCxn id="68" idx="1"/>
              </p:cNvCxnSpPr>
              <p:nvPr/>
            </p:nvCxnSpPr>
            <p:spPr>
              <a:xfrm flipH="1">
                <a:off x="3614878" y="4800600"/>
                <a:ext cx="4622" cy="490678"/>
              </a:xfrm>
              <a:prstGeom prst="straightConnector1">
                <a:avLst/>
              </a:prstGeom>
              <a:noFill/>
              <a:ln w="12700" cap="flat" cmpd="sng" algn="ctr">
                <a:solidFill>
                  <a:srgbClr val="010101"/>
                </a:solidFill>
                <a:prstDash val="solid"/>
                <a:headEnd type="none" w="med" len="med"/>
                <a:tailEnd type="triangle" w="med" len="med"/>
              </a:ln>
              <a:effectLst/>
            </p:spPr>
          </p:cxnSp>
          <p:cxnSp>
            <p:nvCxnSpPr>
              <p:cNvPr id="81" name="Straight Arrow Connector 80"/>
              <p:cNvCxnSpPr>
                <a:stCxn id="65" idx="7"/>
                <a:endCxn id="63" idx="4"/>
              </p:cNvCxnSpPr>
              <p:nvPr/>
            </p:nvCxnSpPr>
            <p:spPr>
              <a:xfrm flipH="1" flipV="1">
                <a:off x="4305300" y="4495800"/>
                <a:ext cx="80822" cy="643078"/>
              </a:xfrm>
              <a:prstGeom prst="straightConnector1">
                <a:avLst/>
              </a:prstGeom>
              <a:noFill/>
              <a:ln w="12700" cap="flat" cmpd="sng" algn="ctr">
                <a:solidFill>
                  <a:srgbClr val="010101"/>
                </a:solidFill>
                <a:prstDash val="solid"/>
                <a:headEnd type="none" w="med" len="med"/>
                <a:tailEnd type="triangle" w="med" len="med"/>
              </a:ln>
              <a:effectLst/>
            </p:spPr>
          </p:cxnSp>
          <p:cxnSp>
            <p:nvCxnSpPr>
              <p:cNvPr id="82" name="Straight Arrow Connector 81"/>
              <p:cNvCxnSpPr>
                <a:stCxn id="65" idx="3"/>
                <a:endCxn id="68" idx="6"/>
              </p:cNvCxnSpPr>
              <p:nvPr/>
            </p:nvCxnSpPr>
            <p:spPr>
              <a:xfrm flipH="1">
                <a:off x="3810000" y="5300522"/>
                <a:ext cx="414478" cy="71578"/>
              </a:xfrm>
              <a:prstGeom prst="straightConnector1">
                <a:avLst/>
              </a:prstGeom>
              <a:noFill/>
              <a:ln w="12700" cap="flat" cmpd="sng" algn="ctr">
                <a:solidFill>
                  <a:srgbClr val="010101"/>
                </a:solidFill>
                <a:prstDash val="solid"/>
                <a:headEnd type="none" w="med" len="med"/>
                <a:tailEnd type="triangle" w="med" len="med"/>
              </a:ln>
              <a:effectLst/>
            </p:spPr>
          </p:cxnSp>
          <p:sp>
            <p:nvSpPr>
              <p:cNvPr id="83" name="Oval 82"/>
              <p:cNvSpPr/>
              <p:nvPr/>
            </p:nvSpPr>
            <p:spPr bwMode="auto">
              <a:xfrm>
                <a:off x="3962400" y="5638800"/>
                <a:ext cx="228600" cy="228600"/>
              </a:xfrm>
              <a:prstGeom prst="ellipse">
                <a:avLst/>
              </a:prstGeom>
              <a:solidFill>
                <a:srgbClr val="336699"/>
              </a:solidFill>
              <a:ln w="12700" cap="flat" cmpd="sng" algn="ctr">
                <a:solidFill>
                  <a:srgbClr val="0101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891"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10101"/>
                  </a:solidFill>
                  <a:effectLst/>
                  <a:uLnTx/>
                  <a:uFillTx/>
                  <a:latin typeface="Arial Narrow" charset="0"/>
                </a:endParaRPr>
              </a:p>
            </p:txBody>
          </p:sp>
          <p:cxnSp>
            <p:nvCxnSpPr>
              <p:cNvPr id="84" name="Straight Arrow Connector 83"/>
              <p:cNvCxnSpPr>
                <a:stCxn id="83" idx="7"/>
                <a:endCxn id="65" idx="4"/>
              </p:cNvCxnSpPr>
              <p:nvPr/>
            </p:nvCxnSpPr>
            <p:spPr>
              <a:xfrm flipV="1">
                <a:off x="4157522" y="5334000"/>
                <a:ext cx="147778" cy="338278"/>
              </a:xfrm>
              <a:prstGeom prst="straightConnector1">
                <a:avLst/>
              </a:prstGeom>
              <a:noFill/>
              <a:ln w="12700" cap="flat" cmpd="sng" algn="ctr">
                <a:solidFill>
                  <a:srgbClr val="010101"/>
                </a:solidFill>
                <a:prstDash val="solid"/>
                <a:headEnd type="none" w="med" len="med"/>
                <a:tailEnd type="triangle" w="med" len="med"/>
              </a:ln>
              <a:effectLst/>
            </p:spPr>
          </p:cxnSp>
        </p:grpSp>
        <p:grpSp>
          <p:nvGrpSpPr>
            <p:cNvPr id="16" name="Group 265"/>
            <p:cNvGrpSpPr/>
            <p:nvPr/>
          </p:nvGrpSpPr>
          <p:grpSpPr>
            <a:xfrm>
              <a:off x="6705600" y="2209800"/>
              <a:ext cx="1600200" cy="1447800"/>
              <a:chOff x="6781800" y="2057400"/>
              <a:chExt cx="1600200" cy="1447800"/>
            </a:xfrm>
          </p:grpSpPr>
          <p:sp>
            <p:nvSpPr>
              <p:cNvPr id="48" name="Rectangle 47"/>
              <p:cNvSpPr/>
              <p:nvPr/>
            </p:nvSpPr>
            <p:spPr>
              <a:xfrm>
                <a:off x="6781800" y="2057400"/>
                <a:ext cx="381000" cy="304800"/>
              </a:xfrm>
              <a:prstGeom prst="rect">
                <a:avLst/>
              </a:prstGeom>
              <a:solidFill>
                <a:srgbClr val="44499C">
                  <a:lumMod val="40000"/>
                  <a:lumOff val="60000"/>
                </a:srgbClr>
              </a:solidFill>
              <a:ln w="12700" cap="flat" cmpd="sng" algn="ctr">
                <a:solidFill>
                  <a:srgbClr val="010101"/>
                </a:solidFill>
                <a:prstDash val="solid"/>
              </a:ln>
              <a:effectLst/>
            </p:spPr>
            <p:txBody>
              <a:bodyPr lIns="9144" tIns="9144" rIns="9144"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10101"/>
                    </a:solidFill>
                    <a:effectLst/>
                    <a:uLnTx/>
                    <a:uFillTx/>
                    <a:latin typeface="Arial Narrow" pitchFamily="34" charset="0"/>
                    <a:ea typeface="+mn-ea"/>
                    <a:cs typeface="+mn-cs"/>
                  </a:rPr>
                  <a:t>key</a:t>
                </a:r>
              </a:p>
            </p:txBody>
          </p:sp>
          <p:sp>
            <p:nvSpPr>
              <p:cNvPr id="49" name="Oval 48"/>
              <p:cNvSpPr/>
              <p:nvPr/>
            </p:nvSpPr>
            <p:spPr>
              <a:xfrm>
                <a:off x="7467600" y="2057400"/>
                <a:ext cx="914400" cy="304800"/>
              </a:xfrm>
              <a:prstGeom prst="ellipse">
                <a:avLst/>
              </a:prstGeom>
              <a:solidFill>
                <a:srgbClr val="010101"/>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50" name="Straight Arrow Connector 49"/>
              <p:cNvCxnSpPr>
                <a:stCxn id="48" idx="3"/>
                <a:endCxn id="49" idx="2"/>
              </p:cNvCxnSpPr>
              <p:nvPr/>
            </p:nvCxnSpPr>
            <p:spPr>
              <a:xfrm>
                <a:off x="7162800" y="2209800"/>
                <a:ext cx="304800" cy="0"/>
              </a:xfrm>
              <a:prstGeom prst="straightConnector1">
                <a:avLst/>
              </a:prstGeom>
              <a:noFill/>
              <a:ln w="19050" cap="flat" cmpd="sng" algn="ctr">
                <a:solidFill>
                  <a:srgbClr val="010101"/>
                </a:solidFill>
                <a:prstDash val="solid"/>
                <a:headEnd type="none" w="med" len="med"/>
                <a:tailEnd type="triangle" w="med" len="med"/>
              </a:ln>
              <a:effectLst/>
            </p:spPr>
          </p:cxnSp>
          <p:grpSp>
            <p:nvGrpSpPr>
              <p:cNvPr id="51" name="Group 155"/>
              <p:cNvGrpSpPr/>
              <p:nvPr/>
            </p:nvGrpSpPr>
            <p:grpSpPr>
              <a:xfrm>
                <a:off x="6781800" y="2438400"/>
                <a:ext cx="1600200" cy="304800"/>
                <a:chOff x="6781800" y="2438400"/>
                <a:chExt cx="1600200" cy="304800"/>
              </a:xfrm>
            </p:grpSpPr>
            <p:sp>
              <p:nvSpPr>
                <p:cNvPr id="60" name="Rectangle 59"/>
                <p:cNvSpPr/>
                <p:nvPr/>
              </p:nvSpPr>
              <p:spPr>
                <a:xfrm>
                  <a:off x="6781800" y="2438400"/>
                  <a:ext cx="381000" cy="304800"/>
                </a:xfrm>
                <a:prstGeom prst="rect">
                  <a:avLst/>
                </a:prstGeom>
                <a:solidFill>
                  <a:srgbClr val="FFCC66"/>
                </a:solidFill>
                <a:ln w="12700" cap="flat" cmpd="sng" algn="ctr">
                  <a:solidFill>
                    <a:srgbClr val="010101"/>
                  </a:solidFill>
                  <a:prstDash val="solid"/>
                </a:ln>
                <a:effectLst/>
              </p:spPr>
              <p:txBody>
                <a:bodyPr lIns="9144" tIns="9144" rIns="9144"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10101"/>
                      </a:solidFill>
                      <a:effectLst/>
                      <a:uLnTx/>
                      <a:uFillTx/>
                      <a:latin typeface="Arial Narrow" pitchFamily="34" charset="0"/>
                      <a:ea typeface="+mn-ea"/>
                      <a:cs typeface="+mn-cs"/>
                    </a:rPr>
                    <a:t>key</a:t>
                  </a:r>
                </a:p>
              </p:txBody>
            </p:sp>
            <p:sp>
              <p:nvSpPr>
                <p:cNvPr id="61" name="Oval 60"/>
                <p:cNvSpPr/>
                <p:nvPr/>
              </p:nvSpPr>
              <p:spPr>
                <a:xfrm>
                  <a:off x="7467600" y="2438400"/>
                  <a:ext cx="914400" cy="304800"/>
                </a:xfrm>
                <a:prstGeom prst="ellipse">
                  <a:avLst/>
                </a:prstGeom>
                <a:solidFill>
                  <a:srgbClr val="010101"/>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62" name="Straight Arrow Connector 61"/>
                <p:cNvCxnSpPr>
                  <a:stCxn id="60" idx="3"/>
                  <a:endCxn id="61" idx="2"/>
                </p:cNvCxnSpPr>
                <p:nvPr/>
              </p:nvCxnSpPr>
              <p:spPr>
                <a:xfrm>
                  <a:off x="7162800" y="2590800"/>
                  <a:ext cx="304800" cy="0"/>
                </a:xfrm>
                <a:prstGeom prst="straightConnector1">
                  <a:avLst/>
                </a:prstGeom>
                <a:noFill/>
                <a:ln w="19050" cap="flat" cmpd="sng" algn="ctr">
                  <a:solidFill>
                    <a:srgbClr val="010101"/>
                  </a:solidFill>
                  <a:prstDash val="solid"/>
                  <a:headEnd type="none" w="med" len="med"/>
                  <a:tailEnd type="triangle" w="med" len="med"/>
                </a:ln>
                <a:effectLst/>
              </p:spPr>
            </p:cxnSp>
          </p:grpSp>
          <p:grpSp>
            <p:nvGrpSpPr>
              <p:cNvPr id="52" name="Group 156"/>
              <p:cNvGrpSpPr/>
              <p:nvPr/>
            </p:nvGrpSpPr>
            <p:grpSpPr>
              <a:xfrm>
                <a:off x="6781800" y="2819400"/>
                <a:ext cx="1600200" cy="304800"/>
                <a:chOff x="6781800" y="2438400"/>
                <a:chExt cx="1600200" cy="304800"/>
              </a:xfrm>
            </p:grpSpPr>
            <p:sp>
              <p:nvSpPr>
                <p:cNvPr id="57" name="Rectangle 56"/>
                <p:cNvSpPr/>
                <p:nvPr/>
              </p:nvSpPr>
              <p:spPr>
                <a:xfrm>
                  <a:off x="6781800" y="2438400"/>
                  <a:ext cx="381000" cy="304800"/>
                </a:xfrm>
                <a:prstGeom prst="rect">
                  <a:avLst/>
                </a:prstGeom>
                <a:solidFill>
                  <a:srgbClr val="FFFF00"/>
                </a:solidFill>
                <a:ln w="12700" cap="flat" cmpd="sng" algn="ctr">
                  <a:solidFill>
                    <a:srgbClr val="010101"/>
                  </a:solidFill>
                  <a:prstDash val="solid"/>
                </a:ln>
                <a:effectLst/>
              </p:spPr>
              <p:txBody>
                <a:bodyPr lIns="9144" tIns="9144" rIns="9144"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10101"/>
                      </a:solidFill>
                      <a:effectLst/>
                      <a:uLnTx/>
                      <a:uFillTx/>
                      <a:latin typeface="Arial Narrow" pitchFamily="34" charset="0"/>
                      <a:ea typeface="+mn-ea"/>
                      <a:cs typeface="+mn-cs"/>
                    </a:rPr>
                    <a:t>key</a:t>
                  </a:r>
                </a:p>
              </p:txBody>
            </p:sp>
            <p:sp>
              <p:nvSpPr>
                <p:cNvPr id="58" name="Oval 57"/>
                <p:cNvSpPr/>
                <p:nvPr/>
              </p:nvSpPr>
              <p:spPr>
                <a:xfrm>
                  <a:off x="7467600" y="2438400"/>
                  <a:ext cx="914400" cy="304800"/>
                </a:xfrm>
                <a:prstGeom prst="ellipse">
                  <a:avLst/>
                </a:prstGeom>
                <a:solidFill>
                  <a:srgbClr val="010101"/>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59" name="Straight Arrow Connector 58"/>
                <p:cNvCxnSpPr>
                  <a:stCxn id="57" idx="3"/>
                  <a:endCxn id="58" idx="2"/>
                </p:cNvCxnSpPr>
                <p:nvPr/>
              </p:nvCxnSpPr>
              <p:spPr>
                <a:xfrm>
                  <a:off x="7162800" y="2590800"/>
                  <a:ext cx="304800" cy="0"/>
                </a:xfrm>
                <a:prstGeom prst="straightConnector1">
                  <a:avLst/>
                </a:prstGeom>
                <a:noFill/>
                <a:ln w="19050" cap="flat" cmpd="sng" algn="ctr">
                  <a:solidFill>
                    <a:srgbClr val="010101"/>
                  </a:solidFill>
                  <a:prstDash val="solid"/>
                  <a:headEnd type="none" w="med" len="med"/>
                  <a:tailEnd type="triangle" w="med" len="med"/>
                </a:ln>
                <a:effectLst/>
              </p:spPr>
            </p:cxnSp>
          </p:grpSp>
          <p:grpSp>
            <p:nvGrpSpPr>
              <p:cNvPr id="53" name="Group 169"/>
              <p:cNvGrpSpPr/>
              <p:nvPr/>
            </p:nvGrpSpPr>
            <p:grpSpPr>
              <a:xfrm>
                <a:off x="6781800" y="3200400"/>
                <a:ext cx="1600200" cy="304800"/>
                <a:chOff x="6781800" y="2438400"/>
                <a:chExt cx="1600200" cy="304800"/>
              </a:xfrm>
            </p:grpSpPr>
            <p:sp>
              <p:nvSpPr>
                <p:cNvPr id="54" name="Rectangle 53"/>
                <p:cNvSpPr/>
                <p:nvPr/>
              </p:nvSpPr>
              <p:spPr>
                <a:xfrm>
                  <a:off x="6781800" y="2438400"/>
                  <a:ext cx="381000" cy="304800"/>
                </a:xfrm>
                <a:prstGeom prst="rect">
                  <a:avLst/>
                </a:prstGeom>
                <a:solidFill>
                  <a:srgbClr val="168DC9">
                    <a:lumMod val="40000"/>
                    <a:lumOff val="60000"/>
                  </a:srgbClr>
                </a:solidFill>
                <a:ln w="12700" cap="flat" cmpd="sng" algn="ctr">
                  <a:solidFill>
                    <a:srgbClr val="010101"/>
                  </a:solidFill>
                  <a:prstDash val="solid"/>
                </a:ln>
                <a:effectLst/>
              </p:spPr>
              <p:txBody>
                <a:bodyPr lIns="9144" tIns="9144" rIns="9144"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10101"/>
                      </a:solidFill>
                      <a:effectLst/>
                      <a:uLnTx/>
                      <a:uFillTx/>
                      <a:latin typeface="Arial Narrow" pitchFamily="34" charset="0"/>
                      <a:ea typeface="+mn-ea"/>
                      <a:cs typeface="+mn-cs"/>
                    </a:rPr>
                    <a:t>key</a:t>
                  </a:r>
                </a:p>
              </p:txBody>
            </p:sp>
            <p:sp>
              <p:nvSpPr>
                <p:cNvPr id="55" name="Oval 54"/>
                <p:cNvSpPr/>
                <p:nvPr/>
              </p:nvSpPr>
              <p:spPr>
                <a:xfrm>
                  <a:off x="7467600" y="2438400"/>
                  <a:ext cx="914400" cy="304800"/>
                </a:xfrm>
                <a:prstGeom prst="ellipse">
                  <a:avLst/>
                </a:prstGeom>
                <a:solidFill>
                  <a:srgbClr val="010101"/>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56" name="Straight Arrow Connector 55"/>
                <p:cNvCxnSpPr>
                  <a:stCxn id="54" idx="3"/>
                  <a:endCxn id="55" idx="2"/>
                </p:cNvCxnSpPr>
                <p:nvPr/>
              </p:nvCxnSpPr>
              <p:spPr>
                <a:xfrm>
                  <a:off x="7162800" y="2590800"/>
                  <a:ext cx="304800" cy="0"/>
                </a:xfrm>
                <a:prstGeom prst="straightConnector1">
                  <a:avLst/>
                </a:prstGeom>
                <a:noFill/>
                <a:ln w="19050" cap="flat" cmpd="sng" algn="ctr">
                  <a:solidFill>
                    <a:srgbClr val="010101"/>
                  </a:solidFill>
                  <a:prstDash val="solid"/>
                  <a:headEnd type="none" w="med" len="med"/>
                  <a:tailEnd type="triangle" w="med" len="med"/>
                </a:ln>
                <a:effectLst/>
              </p:spPr>
            </p:cxnSp>
          </p:grpSp>
        </p:grpSp>
        <p:grpSp>
          <p:nvGrpSpPr>
            <p:cNvPr id="17" name="Group 141"/>
            <p:cNvGrpSpPr/>
            <p:nvPr/>
          </p:nvGrpSpPr>
          <p:grpSpPr>
            <a:xfrm>
              <a:off x="457200" y="4495800"/>
              <a:ext cx="1676401" cy="1447800"/>
              <a:chOff x="457200" y="4495800"/>
              <a:chExt cx="1676401" cy="1447800"/>
            </a:xfrm>
          </p:grpSpPr>
          <p:sp>
            <p:nvSpPr>
              <p:cNvPr id="18" name="Rectangle 17"/>
              <p:cNvSpPr/>
              <p:nvPr/>
            </p:nvSpPr>
            <p:spPr>
              <a:xfrm>
                <a:off x="914400" y="5403056"/>
                <a:ext cx="150019" cy="173829"/>
              </a:xfrm>
              <a:prstGeom prst="rect">
                <a:avLst/>
              </a:prstGeom>
              <a:solidFill>
                <a:srgbClr val="FFFFFF">
                  <a:lumMod val="50000"/>
                </a:srgbClr>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19" name="Rectangle 18"/>
              <p:cNvSpPr/>
              <p:nvPr/>
            </p:nvSpPr>
            <p:spPr>
              <a:xfrm>
                <a:off x="459581" y="4498181"/>
                <a:ext cx="150019" cy="173829"/>
              </a:xfrm>
              <a:prstGeom prst="rect">
                <a:avLst/>
              </a:prstGeom>
              <a:solidFill>
                <a:srgbClr val="FF0000"/>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20" name="Rectangle 19"/>
              <p:cNvSpPr/>
              <p:nvPr/>
            </p:nvSpPr>
            <p:spPr>
              <a:xfrm>
                <a:off x="1828800" y="4862513"/>
                <a:ext cx="150020" cy="173829"/>
              </a:xfrm>
              <a:prstGeom prst="rect">
                <a:avLst/>
              </a:prstGeom>
              <a:solidFill>
                <a:srgbClr val="FF00FF"/>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21" name="Rectangle 20"/>
              <p:cNvSpPr/>
              <p:nvPr/>
            </p:nvSpPr>
            <p:spPr>
              <a:xfrm>
                <a:off x="1676400" y="5586414"/>
                <a:ext cx="150019" cy="178590"/>
              </a:xfrm>
              <a:prstGeom prst="rect">
                <a:avLst/>
              </a:prstGeom>
              <a:solidFill>
                <a:srgbClr val="00FFFF"/>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22" name="Rectangle 21"/>
              <p:cNvSpPr/>
              <p:nvPr/>
            </p:nvSpPr>
            <p:spPr>
              <a:xfrm>
                <a:off x="1371600" y="4495801"/>
                <a:ext cx="147638" cy="178593"/>
              </a:xfrm>
              <a:prstGeom prst="rect">
                <a:avLst/>
              </a:prstGeom>
              <a:solidFill>
                <a:srgbClr val="7030A0"/>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23" name="Rectangle 22"/>
              <p:cNvSpPr/>
              <p:nvPr/>
            </p:nvSpPr>
            <p:spPr bwMode="auto">
              <a:xfrm>
                <a:off x="457202" y="4495800"/>
                <a:ext cx="1676399" cy="180975"/>
              </a:xfrm>
              <a:prstGeom prst="rect">
                <a:avLst/>
              </a:prstGeom>
              <a:noFill/>
              <a:ln w="12700" cap="flat" cmpd="sng" algn="ctr">
                <a:solidFill>
                  <a:srgbClr val="010101"/>
                </a:solidFill>
                <a:prstDash val="solid"/>
                <a:round/>
                <a:headEnd type="none" w="med" len="med"/>
                <a:tailEnd type="none" w="med" len="med"/>
              </a:ln>
              <a:effectLst/>
            </p:spPr>
            <p:txBody>
              <a:bodyPr/>
              <a:lstStyle/>
              <a:p>
                <a:endParaRPr lang="en-US"/>
              </a:p>
            </p:txBody>
          </p:sp>
          <p:cxnSp>
            <p:nvCxnSpPr>
              <p:cNvPr id="24" name="Straight Connector 23"/>
              <p:cNvCxnSpPr/>
              <p:nvPr/>
            </p:nvCxnSpPr>
            <p:spPr>
              <a:xfrm>
                <a:off x="609600" y="4495800"/>
                <a:ext cx="0" cy="1447800"/>
              </a:xfrm>
              <a:prstGeom prst="line">
                <a:avLst/>
              </a:prstGeom>
              <a:noFill/>
              <a:ln w="12700" cap="flat" cmpd="sng" algn="ctr">
                <a:solidFill>
                  <a:srgbClr val="010101"/>
                </a:solidFill>
                <a:prstDash val="solid"/>
                <a:headEnd type="none" w="med" len="med"/>
                <a:tailEnd type="none" w="med" len="med"/>
              </a:ln>
              <a:effectLst/>
            </p:spPr>
          </p:cxnSp>
          <p:cxnSp>
            <p:nvCxnSpPr>
              <p:cNvPr id="25" name="Straight Connector 24"/>
              <p:cNvCxnSpPr/>
              <p:nvPr/>
            </p:nvCxnSpPr>
            <p:spPr>
              <a:xfrm>
                <a:off x="762000" y="4495800"/>
                <a:ext cx="0" cy="1447800"/>
              </a:xfrm>
              <a:prstGeom prst="line">
                <a:avLst/>
              </a:prstGeom>
              <a:noFill/>
              <a:ln w="12700" cap="flat" cmpd="sng" algn="ctr">
                <a:solidFill>
                  <a:srgbClr val="010101"/>
                </a:solidFill>
                <a:prstDash val="solid"/>
                <a:headEnd type="none" w="med" len="med"/>
                <a:tailEnd type="none" w="med" len="med"/>
              </a:ln>
              <a:effectLst/>
            </p:spPr>
          </p:cxnSp>
          <p:cxnSp>
            <p:nvCxnSpPr>
              <p:cNvPr id="26" name="Straight Connector 25"/>
              <p:cNvCxnSpPr/>
              <p:nvPr/>
            </p:nvCxnSpPr>
            <p:spPr>
              <a:xfrm>
                <a:off x="914400" y="4495800"/>
                <a:ext cx="0" cy="1447800"/>
              </a:xfrm>
              <a:prstGeom prst="line">
                <a:avLst/>
              </a:prstGeom>
              <a:noFill/>
              <a:ln w="12700" cap="flat" cmpd="sng" algn="ctr">
                <a:solidFill>
                  <a:srgbClr val="010101"/>
                </a:solidFill>
                <a:prstDash val="solid"/>
                <a:headEnd type="none" w="med" len="med"/>
                <a:tailEnd type="none" w="med" len="med"/>
              </a:ln>
              <a:effectLst/>
            </p:spPr>
          </p:cxnSp>
          <p:cxnSp>
            <p:nvCxnSpPr>
              <p:cNvPr id="27" name="Straight Connector 26"/>
              <p:cNvCxnSpPr/>
              <p:nvPr/>
            </p:nvCxnSpPr>
            <p:spPr>
              <a:xfrm>
                <a:off x="1066800" y="4495800"/>
                <a:ext cx="0" cy="1447800"/>
              </a:xfrm>
              <a:prstGeom prst="line">
                <a:avLst/>
              </a:prstGeom>
              <a:noFill/>
              <a:ln w="12700" cap="flat" cmpd="sng" algn="ctr">
                <a:solidFill>
                  <a:srgbClr val="010101"/>
                </a:solidFill>
                <a:prstDash val="solid"/>
                <a:headEnd type="none" w="med" len="med"/>
                <a:tailEnd type="none" w="med" len="med"/>
              </a:ln>
              <a:effectLst/>
            </p:spPr>
          </p:cxnSp>
          <p:cxnSp>
            <p:nvCxnSpPr>
              <p:cNvPr id="28" name="Straight Connector 27"/>
              <p:cNvCxnSpPr/>
              <p:nvPr/>
            </p:nvCxnSpPr>
            <p:spPr>
              <a:xfrm>
                <a:off x="1219200" y="4495800"/>
                <a:ext cx="0" cy="1447800"/>
              </a:xfrm>
              <a:prstGeom prst="line">
                <a:avLst/>
              </a:prstGeom>
              <a:noFill/>
              <a:ln w="12700" cap="flat" cmpd="sng" algn="ctr">
                <a:solidFill>
                  <a:srgbClr val="010101"/>
                </a:solidFill>
                <a:prstDash val="solid"/>
                <a:headEnd type="none" w="med" len="med"/>
                <a:tailEnd type="none" w="med" len="med"/>
              </a:ln>
              <a:effectLst/>
            </p:spPr>
          </p:cxnSp>
          <p:cxnSp>
            <p:nvCxnSpPr>
              <p:cNvPr id="29" name="Straight Connector 28"/>
              <p:cNvCxnSpPr/>
              <p:nvPr/>
            </p:nvCxnSpPr>
            <p:spPr>
              <a:xfrm>
                <a:off x="1371600" y="4495800"/>
                <a:ext cx="0" cy="1447800"/>
              </a:xfrm>
              <a:prstGeom prst="line">
                <a:avLst/>
              </a:prstGeom>
              <a:noFill/>
              <a:ln w="12700" cap="flat" cmpd="sng" algn="ctr">
                <a:solidFill>
                  <a:srgbClr val="010101"/>
                </a:solidFill>
                <a:prstDash val="solid"/>
                <a:headEnd type="none" w="med" len="med"/>
                <a:tailEnd type="none" w="med" len="med"/>
              </a:ln>
              <a:effectLst/>
            </p:spPr>
          </p:cxnSp>
          <p:cxnSp>
            <p:nvCxnSpPr>
              <p:cNvPr id="30" name="Straight Connector 29"/>
              <p:cNvCxnSpPr/>
              <p:nvPr/>
            </p:nvCxnSpPr>
            <p:spPr>
              <a:xfrm>
                <a:off x="1524000" y="4495800"/>
                <a:ext cx="0" cy="1447800"/>
              </a:xfrm>
              <a:prstGeom prst="line">
                <a:avLst/>
              </a:prstGeom>
              <a:noFill/>
              <a:ln w="12700" cap="flat" cmpd="sng" algn="ctr">
                <a:solidFill>
                  <a:srgbClr val="010101"/>
                </a:solidFill>
                <a:prstDash val="solid"/>
                <a:headEnd type="none" w="med" len="med"/>
                <a:tailEnd type="none" w="med" len="med"/>
              </a:ln>
              <a:effectLst/>
            </p:spPr>
          </p:cxnSp>
          <p:cxnSp>
            <p:nvCxnSpPr>
              <p:cNvPr id="31" name="Straight Connector 30"/>
              <p:cNvCxnSpPr/>
              <p:nvPr/>
            </p:nvCxnSpPr>
            <p:spPr>
              <a:xfrm>
                <a:off x="1676400" y="4495800"/>
                <a:ext cx="0" cy="1447800"/>
              </a:xfrm>
              <a:prstGeom prst="line">
                <a:avLst/>
              </a:prstGeom>
              <a:noFill/>
              <a:ln w="12700" cap="flat" cmpd="sng" algn="ctr">
                <a:solidFill>
                  <a:srgbClr val="010101"/>
                </a:solidFill>
                <a:prstDash val="solid"/>
                <a:headEnd type="none" w="med" len="med"/>
                <a:tailEnd type="none" w="med" len="med"/>
              </a:ln>
              <a:effectLst/>
            </p:spPr>
          </p:cxnSp>
          <p:cxnSp>
            <p:nvCxnSpPr>
              <p:cNvPr id="32" name="Straight Connector 31"/>
              <p:cNvCxnSpPr/>
              <p:nvPr/>
            </p:nvCxnSpPr>
            <p:spPr>
              <a:xfrm>
                <a:off x="1828800" y="4495800"/>
                <a:ext cx="0" cy="1447800"/>
              </a:xfrm>
              <a:prstGeom prst="line">
                <a:avLst/>
              </a:prstGeom>
              <a:noFill/>
              <a:ln w="12700" cap="flat" cmpd="sng" algn="ctr">
                <a:solidFill>
                  <a:srgbClr val="010101"/>
                </a:solidFill>
                <a:prstDash val="solid"/>
                <a:headEnd type="none" w="med" len="med"/>
                <a:tailEnd type="none" w="med" len="med"/>
              </a:ln>
              <a:effectLst/>
            </p:spPr>
          </p:cxnSp>
          <p:cxnSp>
            <p:nvCxnSpPr>
              <p:cNvPr id="33" name="Straight Connector 32"/>
              <p:cNvCxnSpPr/>
              <p:nvPr/>
            </p:nvCxnSpPr>
            <p:spPr>
              <a:xfrm>
                <a:off x="1981200" y="4495800"/>
                <a:ext cx="0" cy="1447800"/>
              </a:xfrm>
              <a:prstGeom prst="line">
                <a:avLst/>
              </a:prstGeom>
              <a:noFill/>
              <a:ln w="12700" cap="flat" cmpd="sng" algn="ctr">
                <a:solidFill>
                  <a:srgbClr val="010101"/>
                </a:solidFill>
                <a:prstDash val="solid"/>
                <a:headEnd type="none" w="med" len="med"/>
                <a:tailEnd type="none" w="med" len="med"/>
              </a:ln>
              <a:effectLst/>
            </p:spPr>
          </p:cxnSp>
          <p:sp>
            <p:nvSpPr>
              <p:cNvPr id="34" name="Rectangle 33"/>
              <p:cNvSpPr/>
              <p:nvPr/>
            </p:nvSpPr>
            <p:spPr>
              <a:xfrm>
                <a:off x="614362" y="4683919"/>
                <a:ext cx="142875" cy="173829"/>
              </a:xfrm>
              <a:prstGeom prst="rect">
                <a:avLst/>
              </a:prstGeom>
              <a:solidFill>
                <a:srgbClr val="FFC000"/>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35" name="Rectangle 34"/>
              <p:cNvSpPr/>
              <p:nvPr/>
            </p:nvSpPr>
            <p:spPr>
              <a:xfrm>
                <a:off x="766762" y="4862512"/>
                <a:ext cx="142875" cy="173829"/>
              </a:xfrm>
              <a:prstGeom prst="rect">
                <a:avLst/>
              </a:prstGeom>
              <a:solidFill>
                <a:srgbClr val="FFFF00"/>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36" name="Rectangle 35"/>
              <p:cNvSpPr/>
              <p:nvPr/>
            </p:nvSpPr>
            <p:spPr>
              <a:xfrm>
                <a:off x="919163" y="5041106"/>
                <a:ext cx="142875" cy="173829"/>
              </a:xfrm>
              <a:prstGeom prst="rect">
                <a:avLst/>
              </a:prstGeom>
              <a:solidFill>
                <a:srgbClr val="00B050"/>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37" name="Rectangle 36"/>
              <p:cNvSpPr/>
              <p:nvPr/>
            </p:nvSpPr>
            <p:spPr>
              <a:xfrm>
                <a:off x="1071563" y="5222081"/>
                <a:ext cx="142875" cy="173829"/>
              </a:xfrm>
              <a:prstGeom prst="rect">
                <a:avLst/>
              </a:prstGeom>
              <a:solidFill>
                <a:srgbClr val="0070C0"/>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38" name="Rectangle 37"/>
              <p:cNvSpPr/>
              <p:nvPr/>
            </p:nvSpPr>
            <p:spPr>
              <a:xfrm>
                <a:off x="1223963" y="5765005"/>
                <a:ext cx="142875" cy="173829"/>
              </a:xfrm>
              <a:prstGeom prst="rect">
                <a:avLst/>
              </a:prstGeom>
              <a:solidFill>
                <a:srgbClr val="44499C">
                  <a:lumMod val="60000"/>
                  <a:lumOff val="40000"/>
                </a:srgbClr>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39" name="Rectangle 38"/>
              <p:cNvSpPr/>
              <p:nvPr/>
            </p:nvSpPr>
            <p:spPr>
              <a:xfrm>
                <a:off x="1526381" y="5224463"/>
                <a:ext cx="145257" cy="178591"/>
              </a:xfrm>
              <a:prstGeom prst="rect">
                <a:avLst/>
              </a:prstGeom>
              <a:solidFill>
                <a:srgbClr val="D92231">
                  <a:lumMod val="75000"/>
                </a:srgbClr>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40" name="Rectangle 39"/>
              <p:cNvSpPr/>
              <p:nvPr/>
            </p:nvSpPr>
            <p:spPr>
              <a:xfrm>
                <a:off x="1985962" y="5224463"/>
                <a:ext cx="142875" cy="173829"/>
              </a:xfrm>
              <a:prstGeom prst="rect">
                <a:avLst/>
              </a:prstGeom>
              <a:solidFill>
                <a:srgbClr val="FF9900"/>
              </a:solidFill>
              <a:ln w="25400" cap="flat" cmpd="sng" algn="ctr">
                <a:noFill/>
                <a:prstDash val="solid"/>
              </a:ln>
              <a:effectLst/>
            </p:spPr>
            <p:txBody>
              <a:bodyPr rtlCol="0" anchor="ctr"/>
              <a:lstStyle/>
              <a:p>
                <a:pPr marL="0" marR="0" lvl="0" indent="0" algn="ctr" defTabSz="879176"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Arial Narrow" pitchFamily="34" charset="0"/>
                  <a:ea typeface="+mn-ea"/>
                  <a:cs typeface="+mn-cs"/>
                </a:endParaRPr>
              </a:p>
            </p:txBody>
          </p:sp>
          <p:sp>
            <p:nvSpPr>
              <p:cNvPr id="41" name="Rectangle 40"/>
              <p:cNvSpPr/>
              <p:nvPr/>
            </p:nvSpPr>
            <p:spPr bwMode="auto">
              <a:xfrm>
                <a:off x="457200" y="5762625"/>
                <a:ext cx="1676399" cy="180975"/>
              </a:xfrm>
              <a:prstGeom prst="rect">
                <a:avLst/>
              </a:prstGeom>
              <a:noFill/>
              <a:ln w="12700" cap="flat" cmpd="sng" algn="ctr">
                <a:solidFill>
                  <a:srgbClr val="010101"/>
                </a:solidFill>
                <a:prstDash val="solid"/>
                <a:round/>
                <a:headEnd type="none" w="med" len="med"/>
                <a:tailEnd type="none" w="med" len="med"/>
              </a:ln>
              <a:effectLst/>
            </p:spPr>
            <p:txBody>
              <a:bodyPr/>
              <a:lstStyle/>
              <a:p>
                <a:endParaRPr lang="en-US"/>
              </a:p>
            </p:txBody>
          </p:sp>
          <p:sp>
            <p:nvSpPr>
              <p:cNvPr id="42" name="Rectangle 41"/>
              <p:cNvSpPr/>
              <p:nvPr/>
            </p:nvSpPr>
            <p:spPr bwMode="auto">
              <a:xfrm>
                <a:off x="457200" y="5581650"/>
                <a:ext cx="1676399" cy="180975"/>
              </a:xfrm>
              <a:prstGeom prst="rect">
                <a:avLst/>
              </a:prstGeom>
              <a:noFill/>
              <a:ln w="12700" cap="flat" cmpd="sng" algn="ctr">
                <a:solidFill>
                  <a:srgbClr val="010101"/>
                </a:solidFill>
                <a:prstDash val="solid"/>
                <a:round/>
                <a:headEnd type="none" w="med" len="med"/>
                <a:tailEnd type="none" w="med" len="med"/>
              </a:ln>
              <a:effectLst/>
            </p:spPr>
            <p:txBody>
              <a:bodyPr/>
              <a:lstStyle/>
              <a:p>
                <a:endParaRPr lang="en-US"/>
              </a:p>
            </p:txBody>
          </p:sp>
          <p:sp>
            <p:nvSpPr>
              <p:cNvPr id="43" name="Rectangle 42"/>
              <p:cNvSpPr/>
              <p:nvPr/>
            </p:nvSpPr>
            <p:spPr bwMode="auto">
              <a:xfrm>
                <a:off x="457202" y="4676775"/>
                <a:ext cx="1676399" cy="180975"/>
              </a:xfrm>
              <a:prstGeom prst="rect">
                <a:avLst/>
              </a:prstGeom>
              <a:noFill/>
              <a:ln w="12700" cap="flat" cmpd="sng" algn="ctr">
                <a:solidFill>
                  <a:srgbClr val="010101"/>
                </a:solidFill>
                <a:prstDash val="solid"/>
                <a:round/>
                <a:headEnd type="none" w="med" len="med"/>
                <a:tailEnd type="none" w="med" len="med"/>
              </a:ln>
              <a:effectLst/>
            </p:spPr>
            <p:txBody>
              <a:bodyPr/>
              <a:lstStyle/>
              <a:p>
                <a:endParaRPr lang="en-US"/>
              </a:p>
            </p:txBody>
          </p:sp>
          <p:sp>
            <p:nvSpPr>
              <p:cNvPr id="44" name="Rectangle 43"/>
              <p:cNvSpPr/>
              <p:nvPr/>
            </p:nvSpPr>
            <p:spPr bwMode="auto">
              <a:xfrm>
                <a:off x="457201" y="4857750"/>
                <a:ext cx="1676399" cy="180975"/>
              </a:xfrm>
              <a:prstGeom prst="rect">
                <a:avLst/>
              </a:prstGeom>
              <a:noFill/>
              <a:ln w="12700" cap="flat" cmpd="sng" algn="ctr">
                <a:solidFill>
                  <a:srgbClr val="010101"/>
                </a:solidFill>
                <a:prstDash val="solid"/>
                <a:round/>
                <a:headEnd type="none" w="med" len="med"/>
                <a:tailEnd type="none" w="med" len="med"/>
              </a:ln>
              <a:effectLst/>
            </p:spPr>
            <p:txBody>
              <a:bodyPr/>
              <a:lstStyle/>
              <a:p>
                <a:endParaRPr lang="en-US"/>
              </a:p>
            </p:txBody>
          </p:sp>
          <p:sp>
            <p:nvSpPr>
              <p:cNvPr id="45" name="Rectangle 44"/>
              <p:cNvSpPr/>
              <p:nvPr/>
            </p:nvSpPr>
            <p:spPr bwMode="auto">
              <a:xfrm>
                <a:off x="457201" y="5038725"/>
                <a:ext cx="1676399" cy="180975"/>
              </a:xfrm>
              <a:prstGeom prst="rect">
                <a:avLst/>
              </a:prstGeom>
              <a:noFill/>
              <a:ln w="12700" cap="flat" cmpd="sng" algn="ctr">
                <a:solidFill>
                  <a:srgbClr val="010101"/>
                </a:solidFill>
                <a:prstDash val="solid"/>
                <a:round/>
                <a:headEnd type="none" w="med" len="med"/>
                <a:tailEnd type="none" w="med" len="med"/>
              </a:ln>
              <a:effectLst/>
            </p:spPr>
            <p:txBody>
              <a:bodyPr/>
              <a:lstStyle/>
              <a:p>
                <a:endParaRPr lang="en-US"/>
              </a:p>
            </p:txBody>
          </p:sp>
          <p:sp>
            <p:nvSpPr>
              <p:cNvPr id="46" name="Rectangle 45"/>
              <p:cNvSpPr/>
              <p:nvPr/>
            </p:nvSpPr>
            <p:spPr bwMode="auto">
              <a:xfrm>
                <a:off x="457201" y="5219700"/>
                <a:ext cx="1676399" cy="180975"/>
              </a:xfrm>
              <a:prstGeom prst="rect">
                <a:avLst/>
              </a:prstGeom>
              <a:noFill/>
              <a:ln w="12700" cap="flat" cmpd="sng" algn="ctr">
                <a:solidFill>
                  <a:srgbClr val="010101"/>
                </a:solidFill>
                <a:prstDash val="solid"/>
                <a:round/>
                <a:headEnd type="none" w="med" len="med"/>
                <a:tailEnd type="none" w="med" len="med"/>
              </a:ln>
              <a:effectLst/>
            </p:spPr>
            <p:txBody>
              <a:bodyPr/>
              <a:lstStyle/>
              <a:p>
                <a:endParaRPr lang="en-US"/>
              </a:p>
            </p:txBody>
          </p:sp>
          <p:sp>
            <p:nvSpPr>
              <p:cNvPr id="47" name="Rectangle 46"/>
              <p:cNvSpPr/>
              <p:nvPr/>
            </p:nvSpPr>
            <p:spPr bwMode="auto">
              <a:xfrm>
                <a:off x="457201" y="5400675"/>
                <a:ext cx="1676399" cy="180975"/>
              </a:xfrm>
              <a:prstGeom prst="rect">
                <a:avLst/>
              </a:prstGeom>
              <a:noFill/>
              <a:ln w="12700" cap="flat" cmpd="sng" algn="ctr">
                <a:solidFill>
                  <a:srgbClr val="010101"/>
                </a:solidFill>
                <a:prstDash val="solid"/>
                <a:round/>
                <a:headEnd type="none" w="med" len="med"/>
                <a:tailEnd type="none" w="med" len="med"/>
              </a:ln>
              <a:effectLst/>
            </p:spPr>
            <p:txBody>
              <a:bodyPr/>
              <a:lstStyle/>
              <a:p>
                <a:endParaRPr lang="en-US"/>
              </a:p>
            </p:txBody>
          </p:sp>
        </p:grpSp>
      </p:grpSp>
      <p:sp>
        <p:nvSpPr>
          <p:cNvPr id="145" name="Rounded Rectangle 144"/>
          <p:cNvSpPr/>
          <p:nvPr/>
        </p:nvSpPr>
        <p:spPr>
          <a:xfrm>
            <a:off x="4469236" y="3360660"/>
            <a:ext cx="7211721" cy="2049541"/>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96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471733"/>
            <a:ext cx="9341929" cy="602783"/>
          </a:xfrm>
        </p:spPr>
        <p:txBody>
          <a:bodyPr>
            <a:normAutofit/>
          </a:bodyPr>
          <a:lstStyle/>
          <a:p>
            <a:r>
              <a:rPr lang="en-US" b="1" dirty="0"/>
              <a:t>What is an Enterprise Canonical Model?</a:t>
            </a:r>
          </a:p>
        </p:txBody>
      </p:sp>
      <p:sp>
        <p:nvSpPr>
          <p:cNvPr id="6" name="Content Placeholder 5"/>
          <p:cNvSpPr>
            <a:spLocks noGrp="1"/>
          </p:cNvSpPr>
          <p:nvPr>
            <p:ph idx="1"/>
          </p:nvPr>
        </p:nvSpPr>
        <p:spPr>
          <a:xfrm>
            <a:off x="594938" y="3483427"/>
            <a:ext cx="11087245" cy="1963057"/>
          </a:xfrm>
        </p:spPr>
        <p:txBody>
          <a:bodyPr>
            <a:normAutofit/>
          </a:bodyPr>
          <a:lstStyle/>
          <a:p>
            <a:r>
              <a:rPr lang="en-US" dirty="0"/>
              <a:t>How can we minimize dependencies when integrating applications that use different data formats?</a:t>
            </a:r>
          </a:p>
          <a:p>
            <a:r>
              <a:rPr lang="en-US" dirty="0"/>
              <a:t>Design a </a:t>
            </a:r>
            <a:r>
              <a:rPr lang="en-US" i="1" dirty="0"/>
              <a:t>Canonical Data Model</a:t>
            </a:r>
            <a:r>
              <a:rPr lang="en-US" dirty="0"/>
              <a:t> that is independent from any specific application. Require each application to produce and consume messages in this common format.</a:t>
            </a:r>
          </a:p>
        </p:txBody>
      </p:sp>
      <p:pic>
        <p:nvPicPr>
          <p:cNvPr id="37890" name="Picture 2"/>
          <p:cNvPicPr>
            <a:picLocks noChangeAspect="1" noChangeArrowheads="1"/>
          </p:cNvPicPr>
          <p:nvPr/>
        </p:nvPicPr>
        <p:blipFill>
          <a:blip r:embed="rId2"/>
          <a:srcRect/>
          <a:stretch>
            <a:fillRect/>
          </a:stretch>
        </p:blipFill>
        <p:spPr bwMode="auto">
          <a:xfrm>
            <a:off x="501131" y="1517879"/>
            <a:ext cx="3663384" cy="1494782"/>
          </a:xfrm>
          <a:prstGeom prst="rect">
            <a:avLst/>
          </a:prstGeom>
          <a:noFill/>
          <a:ln w="9525">
            <a:noFill/>
            <a:miter lim="800000"/>
            <a:headEnd/>
            <a:tailEnd/>
          </a:ln>
        </p:spPr>
      </p:pic>
      <p:pic>
        <p:nvPicPr>
          <p:cNvPr id="37891" name="Picture 3"/>
          <p:cNvPicPr>
            <a:picLocks noChangeAspect="1" noChangeArrowheads="1"/>
          </p:cNvPicPr>
          <p:nvPr/>
        </p:nvPicPr>
        <p:blipFill>
          <a:blip r:embed="rId3"/>
          <a:srcRect/>
          <a:stretch>
            <a:fillRect/>
          </a:stretch>
        </p:blipFill>
        <p:spPr bwMode="auto">
          <a:xfrm>
            <a:off x="4477861" y="1688511"/>
            <a:ext cx="7101523" cy="1819800"/>
          </a:xfrm>
          <a:prstGeom prst="rect">
            <a:avLst/>
          </a:prstGeom>
          <a:noFill/>
          <a:ln w="9525">
            <a:noFill/>
            <a:miter lim="800000"/>
            <a:headEnd/>
            <a:tailEnd/>
          </a:ln>
        </p:spPr>
      </p:pic>
      <p:sp>
        <p:nvSpPr>
          <p:cNvPr id="8" name="TextBox 7"/>
          <p:cNvSpPr txBox="1"/>
          <p:nvPr/>
        </p:nvSpPr>
        <p:spPr>
          <a:xfrm>
            <a:off x="1886908" y="5570584"/>
            <a:ext cx="9480279" cy="446276"/>
          </a:xfrm>
          <a:prstGeom prst="rect">
            <a:avLst/>
          </a:prstGeom>
          <a:noFill/>
        </p:spPr>
        <p:txBody>
          <a:bodyPr wrap="none" rtlCol="0">
            <a:spAutoFit/>
          </a:bodyPr>
          <a:lstStyle/>
          <a:p>
            <a:r>
              <a:rPr lang="en-US" dirty="0"/>
              <a:t>http://www.enterpriseintegrationpatterns.com/CanonicalDataModel.html</a:t>
            </a:r>
          </a:p>
        </p:txBody>
      </p:sp>
    </p:spTree>
    <p:extLst>
      <p:ext uri="{BB962C8B-B14F-4D97-AF65-F5344CB8AC3E}">
        <p14:creationId xmlns:p14="http://schemas.microsoft.com/office/powerpoint/2010/main" val="555180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3207" y="438249"/>
            <a:ext cx="9668476" cy="584640"/>
          </a:xfrm>
        </p:spPr>
        <p:txBody>
          <a:bodyPr>
            <a:normAutofit/>
          </a:bodyPr>
          <a:lstStyle/>
          <a:p>
            <a:r>
              <a:rPr lang="en-US" sz="3200" b="1" dirty="0"/>
              <a:t>Many-Component Specialized DB Cost Model</a:t>
            </a:r>
          </a:p>
        </p:txBody>
      </p:sp>
      <p:sp>
        <p:nvSpPr>
          <p:cNvPr id="3" name="Content Placeholder 2"/>
          <p:cNvSpPr>
            <a:spLocks noGrp="1"/>
          </p:cNvSpPr>
          <p:nvPr>
            <p:ph idx="1"/>
          </p:nvPr>
        </p:nvSpPr>
        <p:spPr>
          <a:xfrm>
            <a:off x="558655" y="3791856"/>
            <a:ext cx="11087245" cy="2627133"/>
          </a:xfrm>
        </p:spPr>
        <p:txBody>
          <a:bodyPr>
            <a:noAutofit/>
          </a:bodyPr>
          <a:lstStyle/>
          <a:p>
            <a:r>
              <a:rPr lang="en-US" sz="1600" dirty="0"/>
              <a:t>Many highly specialized databases</a:t>
            </a:r>
          </a:p>
          <a:p>
            <a:r>
              <a:rPr lang="en-US" sz="1600" dirty="0"/>
              <a:t>Each with their own strengths and weakness</a:t>
            </a:r>
          </a:p>
          <a:p>
            <a:r>
              <a:rPr lang="en-US" sz="1600" dirty="0"/>
              <a:t>Expensive ETL (batch and real-time) to keep databases in sync</a:t>
            </a:r>
          </a:p>
          <a:p>
            <a:r>
              <a:rPr lang="en-US" sz="1600" dirty="0"/>
              <a:t>Chargebacks based on CPUs and disk storage (not I/O)</a:t>
            </a:r>
          </a:p>
          <a:p>
            <a:r>
              <a:rPr lang="en-US" sz="1600" dirty="0"/>
              <a:t>Little understanding of the costs of moving data between systems</a:t>
            </a:r>
          </a:p>
          <a:p>
            <a:r>
              <a:rPr lang="en-US" sz="1600" dirty="0"/>
              <a:t>Total cost = RDBMS + ETL + DW + ETL + Search</a:t>
            </a:r>
          </a:p>
          <a:p>
            <a:r>
              <a:rPr lang="en-US" sz="1600" dirty="0"/>
              <a:t>Where do I store my metadata?</a:t>
            </a:r>
          </a:p>
        </p:txBody>
      </p:sp>
      <p:sp>
        <p:nvSpPr>
          <p:cNvPr id="5" name="Can 4"/>
          <p:cNvSpPr/>
          <p:nvPr/>
        </p:nvSpPr>
        <p:spPr>
          <a:xfrm>
            <a:off x="1269788" y="2209800"/>
            <a:ext cx="2539339" cy="1219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Transactional</a:t>
            </a:r>
          </a:p>
          <a:p>
            <a:pPr algn="ctr"/>
            <a:r>
              <a:rPr lang="en-US" sz="2000" b="1" dirty="0">
                <a:solidFill>
                  <a:schemeClr val="bg1">
                    <a:lumMod val="85000"/>
                  </a:schemeClr>
                </a:solidFill>
              </a:rPr>
              <a:t>(RDBMS)</a:t>
            </a:r>
          </a:p>
        </p:txBody>
      </p:sp>
      <p:sp>
        <p:nvSpPr>
          <p:cNvPr id="6" name="Can 5"/>
          <p:cNvSpPr/>
          <p:nvPr/>
        </p:nvSpPr>
        <p:spPr>
          <a:xfrm>
            <a:off x="6551612" y="1256723"/>
            <a:ext cx="2539339" cy="1219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Warehouse</a:t>
            </a:r>
          </a:p>
        </p:txBody>
      </p:sp>
      <p:sp>
        <p:nvSpPr>
          <p:cNvPr id="7" name="Can 6"/>
          <p:cNvSpPr/>
          <p:nvPr/>
        </p:nvSpPr>
        <p:spPr>
          <a:xfrm>
            <a:off x="6551612" y="2819400"/>
            <a:ext cx="2539339" cy="1219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Search</a:t>
            </a:r>
          </a:p>
          <a:p>
            <a:pPr algn="ctr"/>
            <a:r>
              <a:rPr lang="en-US" sz="1600" b="1" dirty="0">
                <a:solidFill>
                  <a:schemeClr val="bg1">
                    <a:lumMod val="85000"/>
                  </a:schemeClr>
                </a:solidFill>
              </a:rPr>
              <a:t>(Solr, ElasticSearch)</a:t>
            </a:r>
          </a:p>
        </p:txBody>
      </p:sp>
      <p:sp>
        <p:nvSpPr>
          <p:cNvPr id="12" name="Right Arrow 11"/>
          <p:cNvSpPr/>
          <p:nvPr/>
        </p:nvSpPr>
        <p:spPr>
          <a:xfrm rot="20672314">
            <a:off x="4113298" y="1693561"/>
            <a:ext cx="2234618"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ETL</a:t>
            </a:r>
          </a:p>
        </p:txBody>
      </p:sp>
      <p:sp>
        <p:nvSpPr>
          <p:cNvPr id="13" name="Right Arrow 12"/>
          <p:cNvSpPr/>
          <p:nvPr/>
        </p:nvSpPr>
        <p:spPr>
          <a:xfrm rot="850761">
            <a:off x="4113298" y="2882515"/>
            <a:ext cx="2234618"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ETL</a:t>
            </a:r>
          </a:p>
        </p:txBody>
      </p:sp>
      <p:sp>
        <p:nvSpPr>
          <p:cNvPr id="14" name="Rectangle 13"/>
          <p:cNvSpPr/>
          <p:nvPr/>
        </p:nvSpPr>
        <p:spPr>
          <a:xfrm>
            <a:off x="9891015" y="1256723"/>
            <a:ext cx="1422030" cy="486482"/>
          </a:xfrm>
          <a:prstGeom prst="rect">
            <a:avLst/>
          </a:prstGeom>
          <a:solidFill>
            <a:schemeClr val="bg2">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t>
            </a:r>
          </a:p>
        </p:txBody>
      </p:sp>
      <p:sp>
        <p:nvSpPr>
          <p:cNvPr id="15" name="Rectangle 14"/>
          <p:cNvSpPr/>
          <p:nvPr/>
        </p:nvSpPr>
        <p:spPr>
          <a:xfrm>
            <a:off x="9891016" y="1905000"/>
            <a:ext cx="1562862" cy="486482"/>
          </a:xfrm>
          <a:prstGeom prst="rect">
            <a:avLst/>
          </a:prstGeom>
          <a:solidFill>
            <a:schemeClr val="bg2">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Analytics</a:t>
            </a:r>
          </a:p>
        </p:txBody>
      </p:sp>
      <p:sp>
        <p:nvSpPr>
          <p:cNvPr id="16" name="Rectangle 15"/>
          <p:cNvSpPr/>
          <p:nvPr/>
        </p:nvSpPr>
        <p:spPr>
          <a:xfrm>
            <a:off x="1424883" y="1409123"/>
            <a:ext cx="2252156" cy="486482"/>
          </a:xfrm>
          <a:prstGeom prst="rect">
            <a:avLst/>
          </a:prstGeom>
          <a:solidFill>
            <a:schemeClr val="bg2">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a:t>
            </a:r>
          </a:p>
        </p:txBody>
      </p:sp>
      <p:sp>
        <p:nvSpPr>
          <p:cNvPr id="17" name="Rectangle 16"/>
          <p:cNvSpPr/>
          <p:nvPr/>
        </p:nvSpPr>
        <p:spPr>
          <a:xfrm>
            <a:off x="9891015" y="3185759"/>
            <a:ext cx="1422030" cy="486482"/>
          </a:xfrm>
          <a:prstGeom prst="rect">
            <a:avLst/>
          </a:prstGeom>
          <a:solidFill>
            <a:schemeClr val="bg2">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cxnSp>
        <p:nvCxnSpPr>
          <p:cNvPr id="19" name="Straight Arrow Connector 18"/>
          <p:cNvCxnSpPr>
            <a:stCxn id="16" idx="2"/>
            <a:endCxn id="5" idx="1"/>
          </p:cNvCxnSpPr>
          <p:nvPr/>
        </p:nvCxnSpPr>
        <p:spPr>
          <a:xfrm flipH="1">
            <a:off x="2539457" y="1895606"/>
            <a:ext cx="11504" cy="314195"/>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9090951" y="1538587"/>
            <a:ext cx="800065" cy="24324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1"/>
          </p:cNvCxnSpPr>
          <p:nvPr/>
        </p:nvCxnSpPr>
        <p:spPr>
          <a:xfrm flipH="1" flipV="1">
            <a:off x="9090952" y="2025069"/>
            <a:ext cx="800064" cy="12317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1"/>
          </p:cNvCxnSpPr>
          <p:nvPr/>
        </p:nvCxnSpPr>
        <p:spPr>
          <a:xfrm flipH="1">
            <a:off x="9090952" y="3429001"/>
            <a:ext cx="800064" cy="6265"/>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61054" y="2124205"/>
            <a:ext cx="1096875" cy="338554"/>
          </a:xfrm>
          <a:prstGeom prst="rect">
            <a:avLst/>
          </a:prstGeom>
          <a:noFill/>
        </p:spPr>
        <p:txBody>
          <a:bodyPr wrap="none" rtlCol="0">
            <a:spAutoFit/>
          </a:bodyPr>
          <a:lstStyle/>
          <a:p>
            <a:r>
              <a:rPr lang="en-US" sz="1600" b="1" dirty="0">
                <a:solidFill>
                  <a:schemeClr val="bg1">
                    <a:lumMod val="85000"/>
                  </a:schemeClr>
                </a:solidFill>
              </a:rPr>
              <a:t>historical</a:t>
            </a:r>
          </a:p>
        </p:txBody>
      </p:sp>
    </p:spTree>
    <p:extLst>
      <p:ext uri="{BB962C8B-B14F-4D97-AF65-F5344CB8AC3E}">
        <p14:creationId xmlns:p14="http://schemas.microsoft.com/office/powerpoint/2010/main" val="1260839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457200"/>
            <a:ext cx="9573695" cy="584640"/>
          </a:xfrm>
        </p:spPr>
        <p:txBody>
          <a:bodyPr/>
          <a:lstStyle/>
          <a:p>
            <a:r>
              <a:rPr lang="en-US" b="1" dirty="0"/>
              <a:t>Traditional EDW (and ODS) Pain Points</a:t>
            </a:r>
          </a:p>
        </p:txBody>
      </p:sp>
      <p:sp>
        <p:nvSpPr>
          <p:cNvPr id="3" name="Content Placeholder 2"/>
          <p:cNvSpPr>
            <a:spLocks noGrp="1"/>
          </p:cNvSpPr>
          <p:nvPr>
            <p:ph idx="1"/>
          </p:nvPr>
        </p:nvSpPr>
        <p:spPr>
          <a:xfrm>
            <a:off x="558656" y="1803400"/>
            <a:ext cx="7488760" cy="3014034"/>
          </a:xfrm>
        </p:spPr>
        <p:txBody>
          <a:bodyPr/>
          <a:lstStyle/>
          <a:p>
            <a:r>
              <a:rPr lang="en-US" b="1" dirty="0"/>
              <a:t>Non-trivial delivery </a:t>
            </a:r>
            <a:r>
              <a:rPr lang="en-US" dirty="0"/>
              <a:t>time and effort</a:t>
            </a:r>
          </a:p>
          <a:p>
            <a:r>
              <a:rPr lang="en-US" dirty="0"/>
              <a:t>Dependency on Extract, Transform and Load (</a:t>
            </a:r>
            <a:r>
              <a:rPr lang="en-US" b="1" dirty="0"/>
              <a:t>ETL)</a:t>
            </a:r>
            <a:r>
              <a:rPr lang="en-US" dirty="0"/>
              <a:t> and </a:t>
            </a:r>
            <a:r>
              <a:rPr lang="en-US" b="1" dirty="0"/>
              <a:t>movement</a:t>
            </a:r>
            <a:r>
              <a:rPr lang="en-US" dirty="0"/>
              <a:t> of a lot of data</a:t>
            </a:r>
          </a:p>
          <a:p>
            <a:r>
              <a:rPr lang="en-US" dirty="0"/>
              <a:t>Very </a:t>
            </a:r>
            <a:r>
              <a:rPr lang="en-US" b="1" dirty="0"/>
              <a:t>brittle</a:t>
            </a:r>
            <a:r>
              <a:rPr lang="en-US" dirty="0"/>
              <a:t> with respect to change</a:t>
            </a:r>
          </a:p>
          <a:p>
            <a:r>
              <a:rPr lang="en-US" b="1" dirty="0"/>
              <a:t>Not</a:t>
            </a:r>
            <a:r>
              <a:rPr lang="en-US" dirty="0"/>
              <a:t> suited for </a:t>
            </a:r>
            <a:r>
              <a:rPr lang="en-US" b="1" dirty="0"/>
              <a:t>unstructured</a:t>
            </a:r>
            <a:r>
              <a:rPr lang="en-US" dirty="0"/>
              <a:t> data</a:t>
            </a:r>
          </a:p>
          <a:p>
            <a:r>
              <a:rPr lang="en-US" b="1" dirty="0"/>
              <a:t>Legacy RDBMS</a:t>
            </a:r>
            <a:r>
              <a:rPr lang="en-US" dirty="0"/>
              <a:t> technology </a:t>
            </a:r>
            <a:r>
              <a:rPr lang="en-US" b="1" dirty="0"/>
              <a:t>does not scale</a:t>
            </a:r>
            <a:r>
              <a:rPr lang="en-US" dirty="0"/>
              <a:t> flexibly or economically</a:t>
            </a:r>
          </a:p>
        </p:txBody>
      </p:sp>
      <p:pic>
        <p:nvPicPr>
          <p:cNvPr id="32" name="Picture 31" descr="skd188822sd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1239" y="1771505"/>
            <a:ext cx="3517392" cy="2642616"/>
          </a:xfrm>
          <a:prstGeom prst="rect">
            <a:avLst/>
          </a:prstGeom>
        </p:spPr>
      </p:pic>
    </p:spTree>
    <p:extLst>
      <p:ext uri="{BB962C8B-B14F-4D97-AF65-F5344CB8AC3E}">
        <p14:creationId xmlns:p14="http://schemas.microsoft.com/office/powerpoint/2010/main" val="136292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1812" y="914400"/>
            <a:ext cx="9573695" cy="584640"/>
          </a:xfrm>
        </p:spPr>
        <p:txBody>
          <a:bodyPr/>
          <a:lstStyle/>
          <a:p>
            <a:r>
              <a:rPr lang="en-US" dirty="0"/>
              <a:t>How many people</a:t>
            </a:r>
            <a:r>
              <a:rPr lang="mr-IN" dirty="0"/>
              <a:t>…</a:t>
            </a:r>
            <a:endParaRPr lang="en-US" dirty="0"/>
          </a:p>
        </p:txBody>
      </p:sp>
      <p:sp>
        <p:nvSpPr>
          <p:cNvPr id="3" name="Content Placeholder 2"/>
          <p:cNvSpPr>
            <a:spLocks noGrp="1"/>
          </p:cNvSpPr>
          <p:nvPr>
            <p:ph idx="1"/>
          </p:nvPr>
        </p:nvSpPr>
        <p:spPr/>
        <p:txBody>
          <a:bodyPr/>
          <a:lstStyle/>
          <a:p>
            <a:pPr marL="434340" indent="-342900">
              <a:buFont typeface="Arial"/>
              <a:buChar char="•"/>
            </a:pPr>
            <a:r>
              <a:rPr lang="mr-IN" sz="3200" dirty="0"/>
              <a:t>…</a:t>
            </a:r>
            <a:r>
              <a:rPr lang="en-US" sz="3200" dirty="0"/>
              <a:t>have ever heard of a Data Lake or Data Hub?</a:t>
            </a:r>
          </a:p>
          <a:p>
            <a:pPr marL="434340" indent="-342900">
              <a:buFont typeface="Arial"/>
              <a:buChar char="•"/>
            </a:pPr>
            <a:r>
              <a:rPr lang="mr-IN" sz="3200" dirty="0"/>
              <a:t>…</a:t>
            </a:r>
            <a:r>
              <a:rPr lang="en-US" sz="3200" dirty="0"/>
              <a:t>are using a Data Lake or Data Hub today?</a:t>
            </a:r>
          </a:p>
          <a:p>
            <a:pPr marL="434340" indent="-342900">
              <a:buFont typeface="Arial"/>
              <a:buChar char="•"/>
            </a:pPr>
            <a:r>
              <a:rPr lang="mr-IN" sz="3200" dirty="0"/>
              <a:t>…</a:t>
            </a:r>
            <a:r>
              <a:rPr lang="en-US" sz="3200" dirty="0"/>
              <a:t>are considering building a Data Lake or Data Hub?</a:t>
            </a:r>
          </a:p>
        </p:txBody>
      </p:sp>
    </p:spTree>
    <p:extLst>
      <p:ext uri="{BB962C8B-B14F-4D97-AF65-F5344CB8AC3E}">
        <p14:creationId xmlns:p14="http://schemas.microsoft.com/office/powerpoint/2010/main" val="2251406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412" y="533400"/>
            <a:ext cx="9573695" cy="584640"/>
          </a:xfrm>
        </p:spPr>
        <p:txBody>
          <a:bodyPr/>
          <a:lstStyle/>
          <a:p>
            <a:r>
              <a:rPr lang="en-US" b="1" dirty="0"/>
              <a:t>Challenges with ETL</a:t>
            </a:r>
          </a:p>
        </p:txBody>
      </p:sp>
      <p:sp>
        <p:nvSpPr>
          <p:cNvPr id="3" name="Content Placeholder 2"/>
          <p:cNvSpPr>
            <a:spLocks noGrp="1"/>
          </p:cNvSpPr>
          <p:nvPr>
            <p:ph idx="1"/>
          </p:nvPr>
        </p:nvSpPr>
        <p:spPr>
          <a:xfrm>
            <a:off x="608012" y="1447800"/>
            <a:ext cx="11087245" cy="3987800"/>
          </a:xfrm>
        </p:spPr>
        <p:txBody>
          <a:bodyPr/>
          <a:lstStyle/>
          <a:p>
            <a:pPr marL="434340" indent="-342900">
              <a:buFont typeface="Arial"/>
              <a:buChar char="•"/>
            </a:pPr>
            <a:r>
              <a:rPr lang="en-US" dirty="0"/>
              <a:t>Designed for table-to-table transformations</a:t>
            </a:r>
          </a:p>
          <a:p>
            <a:pPr marL="434340" indent="-342900">
              <a:buFont typeface="Arial"/>
              <a:buChar char="•"/>
            </a:pPr>
            <a:r>
              <a:rPr lang="en-US" dirty="0"/>
              <a:t>Written in SQL with memory intensive "joins"</a:t>
            </a:r>
          </a:p>
          <a:p>
            <a:pPr marL="434340" indent="-342900">
              <a:buFont typeface="Arial"/>
              <a:buChar char="•"/>
            </a:pPr>
            <a:r>
              <a:rPr lang="en-US" dirty="0"/>
              <a:t>Difficult to scale</a:t>
            </a:r>
          </a:p>
          <a:p>
            <a:pPr marL="434340" indent="-342900">
              <a:buFont typeface="Arial"/>
              <a:buChar char="•"/>
            </a:pPr>
            <a:r>
              <a:rPr lang="en-US" dirty="0"/>
              <a:t>Difficult to re-use centralized business rules (no document validation)</a:t>
            </a:r>
          </a:p>
          <a:p>
            <a:pPr marL="434340" indent="-342900">
              <a:buFont typeface="Arial"/>
              <a:buChar char="•"/>
            </a:pPr>
            <a:r>
              <a:rPr lang="en-US" dirty="0"/>
              <a:t>Batch transforms typically run over night</a:t>
            </a:r>
          </a:p>
          <a:p>
            <a:pPr marL="434340" indent="-342900">
              <a:buFont typeface="Arial"/>
              <a:buChar char="•"/>
            </a:pPr>
            <a:r>
              <a:rPr lang="en-US" dirty="0"/>
              <a:t>Limited time windows</a:t>
            </a:r>
          </a:p>
          <a:p>
            <a:pPr marL="434340" indent="-342900">
              <a:buFont typeface="Arial"/>
              <a:buChar char="•"/>
            </a:pPr>
            <a:r>
              <a:rPr lang="en-US" dirty="0"/>
              <a:t>Little chance for recovery on errors</a:t>
            </a:r>
          </a:p>
        </p:txBody>
      </p:sp>
    </p:spTree>
    <p:extLst>
      <p:ext uri="{BB962C8B-B14F-4D97-AF65-F5344CB8AC3E}">
        <p14:creationId xmlns:p14="http://schemas.microsoft.com/office/powerpoint/2010/main" val="211401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9127" y="385589"/>
            <a:ext cx="9378212" cy="584640"/>
          </a:xfrm>
        </p:spPr>
        <p:txBody>
          <a:bodyPr/>
          <a:lstStyle/>
          <a:p>
            <a:r>
              <a:rPr lang="en-US" b="1" dirty="0"/>
              <a:t>Ideal NoSQL Cost Model</a:t>
            </a:r>
          </a:p>
        </p:txBody>
      </p:sp>
      <p:sp>
        <p:nvSpPr>
          <p:cNvPr id="3" name="Content Placeholder 2"/>
          <p:cNvSpPr>
            <a:spLocks noGrp="1"/>
          </p:cNvSpPr>
          <p:nvPr>
            <p:ph idx="1"/>
          </p:nvPr>
        </p:nvSpPr>
        <p:spPr>
          <a:xfrm>
            <a:off x="717403" y="2845075"/>
            <a:ext cx="7329108" cy="3454860"/>
          </a:xfrm>
        </p:spPr>
        <p:txBody>
          <a:bodyPr>
            <a:noAutofit/>
          </a:bodyPr>
          <a:lstStyle/>
          <a:p>
            <a:r>
              <a:rPr lang="en-US" sz="2000" dirty="0"/>
              <a:t>Imagine a single database for:</a:t>
            </a:r>
          </a:p>
          <a:p>
            <a:pPr lvl="1"/>
            <a:r>
              <a:rPr lang="en-US" sz="1800" b="1" dirty="0"/>
              <a:t>All</a:t>
            </a:r>
            <a:r>
              <a:rPr lang="en-US" sz="1800" dirty="0"/>
              <a:t> transactions</a:t>
            </a:r>
          </a:p>
          <a:p>
            <a:pPr lvl="1"/>
            <a:r>
              <a:rPr lang="en-US" sz="1800" b="1" dirty="0"/>
              <a:t>All</a:t>
            </a:r>
            <a:r>
              <a:rPr lang="en-US" sz="1800" dirty="0"/>
              <a:t> Search</a:t>
            </a:r>
          </a:p>
          <a:p>
            <a:pPr lvl="1"/>
            <a:r>
              <a:rPr lang="en-US" sz="1800" b="1" dirty="0"/>
              <a:t>All</a:t>
            </a:r>
            <a:r>
              <a:rPr lang="en-US" sz="1800" dirty="0"/>
              <a:t> Analytics</a:t>
            </a:r>
          </a:p>
          <a:p>
            <a:r>
              <a:rPr lang="en-US" sz="2000" dirty="0"/>
              <a:t>Use a scale out architecture with ACID transactions</a:t>
            </a:r>
          </a:p>
          <a:p>
            <a:r>
              <a:rPr lang="en-US" sz="2000" dirty="0"/>
              <a:t>Index </a:t>
            </a:r>
            <a:r>
              <a:rPr lang="en-US" sz="2000" b="1" dirty="0"/>
              <a:t>everything</a:t>
            </a:r>
            <a:r>
              <a:rPr lang="en-US" sz="2000" dirty="0"/>
              <a:t> for fast queries, search and deep analytics</a:t>
            </a:r>
          </a:p>
          <a:p>
            <a:r>
              <a:rPr lang="en-US" sz="2000" dirty="0"/>
              <a:t>Avoid moving data around</a:t>
            </a:r>
          </a:p>
          <a:p>
            <a:r>
              <a:rPr lang="en-US" sz="2000" dirty="0"/>
              <a:t>Total costs can be much lower!</a:t>
            </a:r>
          </a:p>
        </p:txBody>
      </p:sp>
      <p:grpSp>
        <p:nvGrpSpPr>
          <p:cNvPr id="4" name="Group 3"/>
          <p:cNvGrpSpPr/>
          <p:nvPr/>
        </p:nvGrpSpPr>
        <p:grpSpPr>
          <a:xfrm>
            <a:off x="5332412" y="1447800"/>
            <a:ext cx="4357922" cy="2374835"/>
            <a:chOff x="5561121" y="1239937"/>
            <a:chExt cx="4357922" cy="2374835"/>
          </a:xfrm>
        </p:grpSpPr>
        <p:sp>
          <p:nvSpPr>
            <p:cNvPr id="5" name="Can 4"/>
            <p:cNvSpPr/>
            <p:nvPr/>
          </p:nvSpPr>
          <p:spPr>
            <a:xfrm>
              <a:off x="5561121" y="2035916"/>
              <a:ext cx="2133044" cy="1219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NoSQL</a:t>
              </a:r>
            </a:p>
          </p:txBody>
        </p:sp>
        <p:sp>
          <p:nvSpPr>
            <p:cNvPr id="6" name="Rectangle 5"/>
            <p:cNvSpPr/>
            <p:nvPr/>
          </p:nvSpPr>
          <p:spPr>
            <a:xfrm>
              <a:off x="8494230" y="1803608"/>
              <a:ext cx="1422030" cy="486482"/>
            </a:xfrm>
            <a:prstGeom prst="rect">
              <a:avLst/>
            </a:prstGeom>
            <a:solidFill>
              <a:schemeClr val="bg2">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BI</a:t>
              </a:r>
            </a:p>
          </p:txBody>
        </p:sp>
        <p:sp>
          <p:nvSpPr>
            <p:cNvPr id="7" name="Rectangle 6"/>
            <p:cNvSpPr/>
            <p:nvPr/>
          </p:nvSpPr>
          <p:spPr>
            <a:xfrm>
              <a:off x="8456612" y="2438400"/>
              <a:ext cx="1422030" cy="486482"/>
            </a:xfrm>
            <a:prstGeom prst="rect">
              <a:avLst/>
            </a:prstGeom>
            <a:solidFill>
              <a:schemeClr val="bg2">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Search</a:t>
              </a:r>
            </a:p>
          </p:txBody>
        </p:sp>
        <p:sp>
          <p:nvSpPr>
            <p:cNvPr id="8" name="Rectangle 7"/>
            <p:cNvSpPr/>
            <p:nvPr/>
          </p:nvSpPr>
          <p:spPr>
            <a:xfrm>
              <a:off x="5789661" y="1239937"/>
              <a:ext cx="1675963" cy="486482"/>
            </a:xfrm>
            <a:prstGeom prst="rect">
              <a:avLst/>
            </a:prstGeom>
            <a:solidFill>
              <a:schemeClr val="bg2">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Applications</a:t>
              </a:r>
            </a:p>
          </p:txBody>
        </p:sp>
        <p:sp>
          <p:nvSpPr>
            <p:cNvPr id="9" name="Rectangle 8"/>
            <p:cNvSpPr/>
            <p:nvPr/>
          </p:nvSpPr>
          <p:spPr>
            <a:xfrm>
              <a:off x="8497013" y="3128290"/>
              <a:ext cx="1422030" cy="486482"/>
            </a:xfrm>
            <a:prstGeom prst="rect">
              <a:avLst/>
            </a:prstGeom>
            <a:solidFill>
              <a:schemeClr val="bg2">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Analytics</a:t>
              </a:r>
            </a:p>
          </p:txBody>
        </p:sp>
        <p:cxnSp>
          <p:nvCxnSpPr>
            <p:cNvPr id="10" name="Straight Arrow Connector 9"/>
            <p:cNvCxnSpPr/>
            <p:nvPr/>
          </p:nvCxnSpPr>
          <p:spPr>
            <a:xfrm>
              <a:off x="6627643" y="1726420"/>
              <a:ext cx="0" cy="314195"/>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p:cNvCxnSpPr>
            <p:nvPr/>
          </p:nvCxnSpPr>
          <p:spPr>
            <a:xfrm flipH="1">
              <a:off x="7694166" y="2046850"/>
              <a:ext cx="800065" cy="24324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1"/>
            </p:cNvCxnSpPr>
            <p:nvPr/>
          </p:nvCxnSpPr>
          <p:spPr>
            <a:xfrm flipH="1" flipV="1">
              <a:off x="7662810" y="2554265"/>
              <a:ext cx="793803" cy="127376"/>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p:cNvCxnSpPr>
            <p:nvPr/>
          </p:nvCxnSpPr>
          <p:spPr>
            <a:xfrm flipH="1" flipV="1">
              <a:off x="7703212" y="2808903"/>
              <a:ext cx="793801" cy="56262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780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457200"/>
            <a:ext cx="9573695" cy="584640"/>
          </a:xfrm>
        </p:spPr>
        <p:txBody>
          <a:bodyPr/>
          <a:lstStyle/>
          <a:p>
            <a:r>
              <a:rPr lang="en-US" b="1" dirty="0"/>
              <a:t>Why Use a Document Store?</a:t>
            </a:r>
          </a:p>
        </p:txBody>
      </p:sp>
      <p:sp>
        <p:nvSpPr>
          <p:cNvPr id="3" name="Content Placeholder 2"/>
          <p:cNvSpPr>
            <a:spLocks noGrp="1"/>
          </p:cNvSpPr>
          <p:nvPr>
            <p:ph idx="1"/>
          </p:nvPr>
        </p:nvSpPr>
        <p:spPr/>
        <p:txBody>
          <a:bodyPr>
            <a:noAutofit/>
          </a:bodyPr>
          <a:lstStyle/>
          <a:p>
            <a:r>
              <a:rPr lang="en-US" sz="2800" dirty="0"/>
              <a:t>Document stores are ideal when you have highly-variable data</a:t>
            </a:r>
          </a:p>
          <a:p>
            <a:pPr lvl="1"/>
            <a:r>
              <a:rPr lang="en-US" sz="2400" dirty="0"/>
              <a:t>Example: clinical healthcare data</a:t>
            </a:r>
          </a:p>
          <a:p>
            <a:r>
              <a:rPr lang="en-US" sz="2800" dirty="0"/>
              <a:t>Document stores can be designed to have a "scale-out" horizontal-scalable architecture</a:t>
            </a:r>
          </a:p>
          <a:p>
            <a:pPr lvl="1"/>
            <a:r>
              <a:rPr lang="en-US" sz="2400" dirty="0"/>
              <a:t>Unlike relational models, there are limited "join" operations</a:t>
            </a:r>
          </a:p>
          <a:p>
            <a:pPr lvl="1"/>
            <a:r>
              <a:rPr lang="en-US" sz="2400" dirty="0"/>
              <a:t>Simply add new nodes to a "cluster" and the system can "rebalance" and support higher volumes of data</a:t>
            </a:r>
          </a:p>
        </p:txBody>
      </p:sp>
    </p:spTree>
    <p:extLst>
      <p:ext uri="{BB962C8B-B14F-4D97-AF65-F5344CB8AC3E}">
        <p14:creationId xmlns:p14="http://schemas.microsoft.com/office/powerpoint/2010/main" val="2907326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9594" y="381000"/>
            <a:ext cx="9573695" cy="584640"/>
          </a:xfrm>
        </p:spPr>
        <p:txBody>
          <a:bodyPr/>
          <a:lstStyle/>
          <a:p>
            <a:r>
              <a:rPr lang="en-US" sz="3200" dirty="0"/>
              <a:t>How are </a:t>
            </a:r>
            <a:r>
              <a:rPr lang="en-US" sz="3200" b="1" dirty="0"/>
              <a:t>Document-Centric</a:t>
            </a:r>
            <a:r>
              <a:rPr lang="en-US" sz="3200" dirty="0"/>
              <a:t> Data Hubs Different?</a:t>
            </a:r>
          </a:p>
        </p:txBody>
      </p:sp>
      <p:sp>
        <p:nvSpPr>
          <p:cNvPr id="3" name="Content Placeholder 2"/>
          <p:cNvSpPr>
            <a:spLocks noGrp="1"/>
          </p:cNvSpPr>
          <p:nvPr>
            <p:ph idx="1"/>
          </p:nvPr>
        </p:nvSpPr>
        <p:spPr>
          <a:xfrm>
            <a:off x="439594" y="1148603"/>
            <a:ext cx="11087245" cy="4962829"/>
          </a:xfrm>
        </p:spPr>
        <p:txBody>
          <a:bodyPr>
            <a:noAutofit/>
          </a:bodyPr>
          <a:lstStyle/>
          <a:p>
            <a:r>
              <a:rPr lang="en-US" sz="1800" dirty="0"/>
              <a:t>Handles complex data</a:t>
            </a:r>
          </a:p>
          <a:p>
            <a:pPr lvl="1"/>
            <a:r>
              <a:rPr lang="en-US" sz="1800" dirty="0"/>
              <a:t>Does not fit well into a single table</a:t>
            </a:r>
          </a:p>
          <a:p>
            <a:r>
              <a:rPr lang="en-US" sz="1800" dirty="0"/>
              <a:t>Handles highly variable:</a:t>
            </a:r>
          </a:p>
          <a:p>
            <a:pPr lvl="1"/>
            <a:r>
              <a:rPr lang="en-US" sz="1800" dirty="0"/>
              <a:t>Example: healthcare.gov</a:t>
            </a:r>
          </a:p>
          <a:p>
            <a:pPr lvl="2"/>
            <a:r>
              <a:rPr lang="en-US" sz="1600" dirty="0"/>
              <a:t>37 states – 37 variations</a:t>
            </a:r>
          </a:p>
          <a:p>
            <a:r>
              <a:rPr lang="en-US" sz="1800" dirty="0"/>
              <a:t>Diverse users:</a:t>
            </a:r>
          </a:p>
          <a:p>
            <a:pPr lvl="1"/>
            <a:r>
              <a:rPr lang="en-US" sz="1800" dirty="0"/>
              <a:t>Examples: Clinical, Claims, Analytics, Search, Research, Pharma</a:t>
            </a:r>
          </a:p>
          <a:p>
            <a:r>
              <a:rPr lang="en-US" sz="1800" dirty="0"/>
              <a:t>High security and audit (PHI)</a:t>
            </a:r>
          </a:p>
          <a:p>
            <a:pPr lvl="1"/>
            <a:r>
              <a:rPr lang="en-US" sz="1800" dirty="0"/>
              <a:t>Requires role-based access control</a:t>
            </a:r>
          </a:p>
          <a:p>
            <a:r>
              <a:rPr lang="en-US" sz="1800" dirty="0"/>
              <a:t>Volume</a:t>
            </a:r>
          </a:p>
          <a:p>
            <a:pPr lvl="1"/>
            <a:r>
              <a:rPr lang="en-US" sz="1800" dirty="0"/>
              <a:t>Requires a true scale-out architecture</a:t>
            </a:r>
          </a:p>
          <a:p>
            <a:pPr lvl="1"/>
            <a:endParaRPr lang="en-US" sz="1800" dirty="0"/>
          </a:p>
        </p:txBody>
      </p:sp>
    </p:spTree>
    <p:extLst>
      <p:ext uri="{BB962C8B-B14F-4D97-AF65-F5344CB8AC3E}">
        <p14:creationId xmlns:p14="http://schemas.microsoft.com/office/powerpoint/2010/main" val="2416913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539339" y="1676400"/>
            <a:ext cx="6195986" cy="29718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3212" y="409589"/>
            <a:ext cx="10972800" cy="584640"/>
          </a:xfrm>
        </p:spPr>
        <p:txBody>
          <a:bodyPr/>
          <a:lstStyle/>
          <a:p>
            <a:r>
              <a:rPr lang="en-US" b="1" dirty="0"/>
              <a:t>Three Functions – One Cluster – One Set of APIs</a:t>
            </a:r>
          </a:p>
        </p:txBody>
      </p:sp>
      <p:sp>
        <p:nvSpPr>
          <p:cNvPr id="3" name="Content Placeholder 2"/>
          <p:cNvSpPr>
            <a:spLocks noGrp="1"/>
          </p:cNvSpPr>
          <p:nvPr>
            <p:ph idx="1"/>
          </p:nvPr>
        </p:nvSpPr>
        <p:spPr>
          <a:xfrm>
            <a:off x="558655" y="5098142"/>
            <a:ext cx="11087245" cy="693057"/>
          </a:xfrm>
        </p:spPr>
        <p:txBody>
          <a:bodyPr>
            <a:normAutofit lnSpcReduction="10000"/>
          </a:bodyPr>
          <a:lstStyle/>
          <a:p>
            <a:r>
              <a:rPr lang="en-US" dirty="0"/>
              <a:t>Combines a transaction safe application server, a database server and a search engine in the same server.  Minimize data movement and ETL costs.</a:t>
            </a:r>
          </a:p>
        </p:txBody>
      </p:sp>
      <p:sp>
        <p:nvSpPr>
          <p:cNvPr id="5" name="Can 4"/>
          <p:cNvSpPr/>
          <p:nvPr/>
        </p:nvSpPr>
        <p:spPr>
          <a:xfrm>
            <a:off x="3351927" y="2044874"/>
            <a:ext cx="1929897" cy="1066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a:t>
            </a:r>
          </a:p>
          <a:p>
            <a:pPr algn="ctr"/>
            <a:r>
              <a:rPr lang="en-US" dirty="0"/>
              <a:t>Server</a:t>
            </a:r>
          </a:p>
        </p:txBody>
      </p:sp>
      <p:sp>
        <p:nvSpPr>
          <p:cNvPr id="6" name="Can 5"/>
          <p:cNvSpPr/>
          <p:nvPr/>
        </p:nvSpPr>
        <p:spPr>
          <a:xfrm>
            <a:off x="5992839" y="2044874"/>
            <a:ext cx="2133044" cy="1066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Analytics</a:t>
            </a:r>
          </a:p>
        </p:txBody>
      </p:sp>
      <p:sp>
        <p:nvSpPr>
          <p:cNvPr id="7" name="Can 6"/>
          <p:cNvSpPr/>
          <p:nvPr/>
        </p:nvSpPr>
        <p:spPr>
          <a:xfrm>
            <a:off x="4672383" y="3248416"/>
            <a:ext cx="1929897" cy="1066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sp>
        <p:nvSpPr>
          <p:cNvPr id="10" name="TextBox 9"/>
          <p:cNvSpPr txBox="1"/>
          <p:nvPr/>
        </p:nvSpPr>
        <p:spPr>
          <a:xfrm>
            <a:off x="4113212" y="1219200"/>
            <a:ext cx="3200153" cy="446276"/>
          </a:xfrm>
          <a:prstGeom prst="rect">
            <a:avLst/>
          </a:prstGeom>
          <a:noFill/>
        </p:spPr>
        <p:txBody>
          <a:bodyPr wrap="none" rtlCol="0">
            <a:spAutoFit/>
          </a:bodyPr>
          <a:lstStyle/>
          <a:p>
            <a:pPr algn="ctr"/>
            <a:r>
              <a:rPr lang="en-US" b="1" dirty="0"/>
              <a:t>Operational Data Hub</a:t>
            </a:r>
          </a:p>
        </p:txBody>
      </p:sp>
    </p:spTree>
    <p:extLst>
      <p:ext uri="{BB962C8B-B14F-4D97-AF65-F5344CB8AC3E}">
        <p14:creationId xmlns:p14="http://schemas.microsoft.com/office/powerpoint/2010/main" val="344191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530064"/>
            <a:ext cx="9289603" cy="584640"/>
          </a:xfrm>
        </p:spPr>
        <p:txBody>
          <a:bodyPr/>
          <a:lstStyle/>
          <a:p>
            <a:r>
              <a:rPr lang="en-US" b="1" dirty="0"/>
              <a:t>Data Storage Cost Models</a:t>
            </a:r>
          </a:p>
        </p:txBody>
      </p:sp>
      <p:sp>
        <p:nvSpPr>
          <p:cNvPr id="3" name="Content Placeholder 2"/>
          <p:cNvSpPr>
            <a:spLocks noGrp="1"/>
          </p:cNvSpPr>
          <p:nvPr>
            <p:ph idx="4294967295"/>
          </p:nvPr>
        </p:nvSpPr>
        <p:spPr>
          <a:xfrm>
            <a:off x="507962" y="1398361"/>
            <a:ext cx="10156825" cy="1487488"/>
          </a:xfrm>
        </p:spPr>
        <p:txBody>
          <a:bodyPr/>
          <a:lstStyle/>
          <a:p>
            <a:r>
              <a:rPr lang="en-US" sz="2800" dirty="0"/>
              <a:t>Measured in dollars per TB per year ($/TB/Y)</a:t>
            </a:r>
          </a:p>
          <a:p>
            <a:pPr marL="586039" lvl="1" indent="0">
              <a:buNone/>
            </a:pPr>
            <a:r>
              <a:rPr lang="en-US" dirty="0"/>
              <a:t>TB = Terabyte</a:t>
            </a:r>
          </a:p>
          <a:p>
            <a:r>
              <a:rPr lang="en-US" dirty="0"/>
              <a:t>1 TB hard drives cost = $40 (qty 1)</a:t>
            </a:r>
          </a:p>
        </p:txBody>
      </p:sp>
      <p:pic>
        <p:nvPicPr>
          <p:cNvPr id="34818" name="Picture 2"/>
          <p:cNvPicPr>
            <a:picLocks noChangeAspect="1" noChangeArrowheads="1"/>
          </p:cNvPicPr>
          <p:nvPr/>
        </p:nvPicPr>
        <p:blipFill>
          <a:blip r:embed="rId3"/>
          <a:srcRect/>
          <a:stretch>
            <a:fillRect/>
          </a:stretch>
        </p:blipFill>
        <p:spPr bwMode="auto">
          <a:xfrm>
            <a:off x="2040792" y="3165024"/>
            <a:ext cx="8622034" cy="3033713"/>
          </a:xfrm>
          <a:prstGeom prst="rect">
            <a:avLst/>
          </a:prstGeom>
          <a:noFill/>
          <a:ln w="9525">
            <a:noFill/>
            <a:miter lim="800000"/>
            <a:headEnd/>
            <a:tailEnd/>
          </a:ln>
        </p:spPr>
      </p:pic>
    </p:spTree>
    <p:extLst>
      <p:ext uri="{BB962C8B-B14F-4D97-AF65-F5344CB8AC3E}">
        <p14:creationId xmlns:p14="http://schemas.microsoft.com/office/powerpoint/2010/main" val="3375124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3212" y="413657"/>
            <a:ext cx="9573695" cy="584640"/>
          </a:xfrm>
        </p:spPr>
        <p:txBody>
          <a:bodyPr>
            <a:normAutofit/>
          </a:bodyPr>
          <a:lstStyle/>
          <a:p>
            <a:r>
              <a:rPr lang="en-US" sz="3600" b="1" dirty="0"/>
              <a:t>Comparison of Normal vs. Denormal Forms</a:t>
            </a:r>
          </a:p>
        </p:txBody>
      </p:sp>
      <p:sp>
        <p:nvSpPr>
          <p:cNvPr id="7" name="Content Placeholder 6"/>
          <p:cNvSpPr>
            <a:spLocks noGrp="1"/>
          </p:cNvSpPr>
          <p:nvPr>
            <p:ph idx="1"/>
          </p:nvPr>
        </p:nvSpPr>
        <p:spPr>
          <a:xfrm>
            <a:off x="812635" y="5141687"/>
            <a:ext cx="3251061" cy="1008743"/>
          </a:xfrm>
        </p:spPr>
        <p:txBody>
          <a:bodyPr>
            <a:normAutofit/>
          </a:bodyPr>
          <a:lstStyle/>
          <a:p>
            <a:r>
              <a:rPr lang="en-US" dirty="0"/>
              <a:t>One join per child table</a:t>
            </a:r>
          </a:p>
          <a:p>
            <a:r>
              <a:rPr lang="en-US" dirty="0"/>
              <a:t>17 tables = 16 joins</a:t>
            </a:r>
          </a:p>
        </p:txBody>
      </p:sp>
      <p:sp>
        <p:nvSpPr>
          <p:cNvPr id="6" name="Text Placeholder 5"/>
          <p:cNvSpPr>
            <a:spLocks noGrp="1"/>
          </p:cNvSpPr>
          <p:nvPr>
            <p:ph type="body" idx="4294967295"/>
          </p:nvPr>
        </p:nvSpPr>
        <p:spPr>
          <a:xfrm>
            <a:off x="761942" y="1210128"/>
            <a:ext cx="4622857" cy="639763"/>
          </a:xfrm>
        </p:spPr>
        <p:txBody>
          <a:bodyPr/>
          <a:lstStyle/>
          <a:p>
            <a:r>
              <a:rPr lang="en-US" dirty="0"/>
              <a:t>Normalized</a:t>
            </a:r>
          </a:p>
        </p:txBody>
      </p:sp>
      <p:sp>
        <p:nvSpPr>
          <p:cNvPr id="8" name="Text Placeholder 7"/>
          <p:cNvSpPr>
            <a:spLocks noGrp="1"/>
          </p:cNvSpPr>
          <p:nvPr>
            <p:ph type="body" sz="quarter" idx="4294967295"/>
          </p:nvPr>
        </p:nvSpPr>
        <p:spPr>
          <a:xfrm>
            <a:off x="6800850" y="1282700"/>
            <a:ext cx="5387975" cy="639763"/>
          </a:xfrm>
        </p:spPr>
        <p:txBody>
          <a:bodyPr/>
          <a:lstStyle/>
          <a:p>
            <a:r>
              <a:rPr lang="en-US" dirty="0"/>
              <a:t>Denormalized Document</a:t>
            </a:r>
          </a:p>
        </p:txBody>
      </p:sp>
      <p:sp>
        <p:nvSpPr>
          <p:cNvPr id="9" name="Content Placeholder 8"/>
          <p:cNvSpPr>
            <a:spLocks noGrp="1"/>
          </p:cNvSpPr>
          <p:nvPr>
            <p:ph sz="quarter" idx="4294967295"/>
          </p:nvPr>
        </p:nvSpPr>
        <p:spPr>
          <a:xfrm>
            <a:off x="6627813" y="4953000"/>
            <a:ext cx="2438400" cy="914400"/>
          </a:xfrm>
        </p:spPr>
        <p:txBody>
          <a:bodyPr vert="horz" lIns="91440" tIns="45720" rIns="91440" bIns="45720" rtlCol="0">
            <a:noAutofit/>
          </a:bodyPr>
          <a:lstStyle/>
          <a:p>
            <a:r>
              <a:rPr lang="en-US" sz="2000" dirty="0"/>
              <a:t>One document</a:t>
            </a:r>
          </a:p>
          <a:p>
            <a:r>
              <a:rPr lang="en-US" sz="2000" dirty="0"/>
              <a:t>Single line of code:</a:t>
            </a:r>
          </a:p>
        </p:txBody>
      </p:sp>
      <p:sp>
        <p:nvSpPr>
          <p:cNvPr id="10" name="Rectangle 9"/>
          <p:cNvSpPr/>
          <p:nvPr/>
        </p:nvSpPr>
        <p:spPr>
          <a:xfrm>
            <a:off x="668366" y="3465463"/>
            <a:ext cx="1218883" cy="304800"/>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a:t>
            </a:r>
          </a:p>
        </p:txBody>
      </p:sp>
      <p:sp>
        <p:nvSpPr>
          <p:cNvPr id="11" name="Rectangle 10"/>
          <p:cNvSpPr/>
          <p:nvPr/>
        </p:nvSpPr>
        <p:spPr>
          <a:xfrm>
            <a:off x="2666329" y="2738027"/>
            <a:ext cx="1792318" cy="245099"/>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Address</a:t>
            </a:r>
          </a:p>
        </p:txBody>
      </p:sp>
      <p:sp>
        <p:nvSpPr>
          <p:cNvPr id="12" name="Rectangle 11"/>
          <p:cNvSpPr/>
          <p:nvPr/>
        </p:nvSpPr>
        <p:spPr>
          <a:xfrm>
            <a:off x="2666329" y="2418698"/>
            <a:ext cx="1792318" cy="244320"/>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Contacts</a:t>
            </a:r>
          </a:p>
        </p:txBody>
      </p:sp>
      <p:sp>
        <p:nvSpPr>
          <p:cNvPr id="13" name="Rectangle 12"/>
          <p:cNvSpPr/>
          <p:nvPr/>
        </p:nvSpPr>
        <p:spPr>
          <a:xfrm>
            <a:off x="2669268" y="3042827"/>
            <a:ext cx="1786440" cy="228600"/>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GenderCodes</a:t>
            </a:r>
          </a:p>
        </p:txBody>
      </p:sp>
      <p:sp>
        <p:nvSpPr>
          <p:cNvPr id="14" name="Rectangle 13"/>
          <p:cNvSpPr/>
          <p:nvPr/>
        </p:nvSpPr>
        <p:spPr>
          <a:xfrm>
            <a:off x="2669268" y="3347627"/>
            <a:ext cx="1786440" cy="270236"/>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EthnicityCodes</a:t>
            </a:r>
          </a:p>
        </p:txBody>
      </p:sp>
      <p:sp>
        <p:nvSpPr>
          <p:cNvPr id="16" name="Rectangle 15"/>
          <p:cNvSpPr/>
          <p:nvPr/>
        </p:nvSpPr>
        <p:spPr>
          <a:xfrm>
            <a:off x="2675568" y="3655963"/>
            <a:ext cx="1773841" cy="228600"/>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RaceCodes</a:t>
            </a:r>
          </a:p>
        </p:txBody>
      </p:sp>
      <p:sp>
        <p:nvSpPr>
          <p:cNvPr id="17" name="Rectangle 16"/>
          <p:cNvSpPr/>
          <p:nvPr/>
        </p:nvSpPr>
        <p:spPr>
          <a:xfrm>
            <a:off x="2675568" y="3957227"/>
            <a:ext cx="1773841" cy="228600"/>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CitizenshipCodes</a:t>
            </a:r>
          </a:p>
        </p:txBody>
      </p:sp>
      <p:sp>
        <p:nvSpPr>
          <p:cNvPr id="18" name="Rectangle 17"/>
          <p:cNvSpPr/>
          <p:nvPr/>
        </p:nvSpPr>
        <p:spPr>
          <a:xfrm>
            <a:off x="2675568" y="4249067"/>
            <a:ext cx="1773841" cy="228600"/>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Purchases</a:t>
            </a:r>
          </a:p>
        </p:txBody>
      </p:sp>
      <p:sp>
        <p:nvSpPr>
          <p:cNvPr id="19" name="Rectangle 18"/>
          <p:cNvSpPr/>
          <p:nvPr/>
        </p:nvSpPr>
        <p:spPr>
          <a:xfrm>
            <a:off x="2694332" y="4558580"/>
            <a:ext cx="1736312" cy="228600"/>
          </a:xfrm>
          <a:prstGeom prst="rect">
            <a:avLst/>
          </a:prstGeom>
          <a:solidFill>
            <a:schemeClr val="bg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Ratings</a:t>
            </a:r>
          </a:p>
        </p:txBody>
      </p:sp>
      <p:cxnSp>
        <p:nvCxnSpPr>
          <p:cNvPr id="21" name="Straight Connector 20"/>
          <p:cNvCxnSpPr>
            <a:stCxn id="10" idx="3"/>
            <a:endCxn id="12" idx="1"/>
          </p:cNvCxnSpPr>
          <p:nvPr/>
        </p:nvCxnSpPr>
        <p:spPr>
          <a:xfrm flipV="1">
            <a:off x="1887249" y="2540859"/>
            <a:ext cx="779080" cy="10770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3"/>
            <a:endCxn id="11" idx="1"/>
          </p:cNvCxnSpPr>
          <p:nvPr/>
        </p:nvCxnSpPr>
        <p:spPr>
          <a:xfrm flipV="1">
            <a:off x="1887249" y="2860577"/>
            <a:ext cx="779080" cy="7572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3"/>
            <a:endCxn id="13" idx="1"/>
          </p:cNvCxnSpPr>
          <p:nvPr/>
        </p:nvCxnSpPr>
        <p:spPr>
          <a:xfrm flipV="1">
            <a:off x="1887249" y="3157127"/>
            <a:ext cx="782019" cy="4607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3"/>
            <a:endCxn id="14" idx="1"/>
          </p:cNvCxnSpPr>
          <p:nvPr/>
        </p:nvCxnSpPr>
        <p:spPr>
          <a:xfrm flipV="1">
            <a:off x="1887249" y="3482745"/>
            <a:ext cx="782019" cy="135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0" idx="3"/>
            <a:endCxn id="16" idx="1"/>
          </p:cNvCxnSpPr>
          <p:nvPr/>
        </p:nvCxnSpPr>
        <p:spPr>
          <a:xfrm>
            <a:off x="1887249" y="3617863"/>
            <a:ext cx="788319"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 idx="3"/>
            <a:endCxn id="17" idx="1"/>
          </p:cNvCxnSpPr>
          <p:nvPr/>
        </p:nvCxnSpPr>
        <p:spPr>
          <a:xfrm>
            <a:off x="1887249" y="3617863"/>
            <a:ext cx="788319" cy="4536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0" idx="3"/>
            <a:endCxn id="18" idx="1"/>
          </p:cNvCxnSpPr>
          <p:nvPr/>
        </p:nvCxnSpPr>
        <p:spPr>
          <a:xfrm>
            <a:off x="1887249" y="3617863"/>
            <a:ext cx="788319" cy="745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0" idx="3"/>
            <a:endCxn id="19" idx="1"/>
          </p:cNvCxnSpPr>
          <p:nvPr/>
        </p:nvCxnSpPr>
        <p:spPr>
          <a:xfrm>
            <a:off x="1887249" y="3617864"/>
            <a:ext cx="807083" cy="10550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986" y="2051385"/>
            <a:ext cx="4968988" cy="26028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9066212" y="5486400"/>
            <a:ext cx="2093221" cy="246221"/>
          </a:xfrm>
          <a:prstGeom prst="rect">
            <a:avLst/>
          </a:prstGeom>
          <a:noFill/>
        </p:spPr>
        <p:txBody>
          <a:bodyPr vert="horz" wrap="none" lIns="0" tIns="0" rIns="0" bIns="0" rtlCol="0" anchor="t" anchorCtr="0">
            <a:spAutoFit/>
          </a:bodyPr>
          <a:lstStyle/>
          <a:p>
            <a:pPr marL="0" lvl="1">
              <a:buClr>
                <a:schemeClr val="tx2"/>
              </a:buClr>
            </a:pPr>
            <a:r>
              <a:rPr lang="en-US" sz="1600" b="1" dirty="0">
                <a:latin typeface="Courier New"/>
                <a:cs typeface="Courier New"/>
              </a:rPr>
              <a:t>get-person('123')</a:t>
            </a:r>
          </a:p>
        </p:txBody>
      </p:sp>
    </p:spTree>
    <p:extLst>
      <p:ext uri="{BB962C8B-B14F-4D97-AF65-F5344CB8AC3E}">
        <p14:creationId xmlns:p14="http://schemas.microsoft.com/office/powerpoint/2010/main" val="1545963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9117" y="5011982"/>
            <a:ext cx="7772400" cy="1295400"/>
          </a:xfrm>
          <a:prstGeom prst="rect">
            <a:avLst/>
          </a:prstGeom>
          <a:solidFill>
            <a:schemeClr val="bg1"/>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2" name="Title 1"/>
          <p:cNvSpPr>
            <a:spLocks noGrp="1"/>
          </p:cNvSpPr>
          <p:nvPr>
            <p:ph type="ctrTitle"/>
          </p:nvPr>
        </p:nvSpPr>
        <p:spPr>
          <a:xfrm>
            <a:off x="276323" y="464059"/>
            <a:ext cx="9573695" cy="584640"/>
          </a:xfrm>
        </p:spPr>
        <p:txBody>
          <a:bodyPr/>
          <a:lstStyle/>
          <a:p>
            <a:r>
              <a:rPr lang="en-US" b="1" dirty="0"/>
              <a:t>Sample Data Hub Data Flow Diagram</a:t>
            </a:r>
          </a:p>
        </p:txBody>
      </p:sp>
      <p:sp>
        <p:nvSpPr>
          <p:cNvPr id="4" name="Rectangle 3"/>
          <p:cNvSpPr/>
          <p:nvPr/>
        </p:nvSpPr>
        <p:spPr>
          <a:xfrm>
            <a:off x="2031470" y="2112201"/>
            <a:ext cx="7138803" cy="28194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80664" y="2919646"/>
            <a:ext cx="927814" cy="457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mlcp</a:t>
            </a:r>
          </a:p>
        </p:txBody>
      </p:sp>
      <p:sp>
        <p:nvSpPr>
          <p:cNvPr id="6" name="TextBox 5"/>
          <p:cNvSpPr txBox="1"/>
          <p:nvPr/>
        </p:nvSpPr>
        <p:spPr>
          <a:xfrm>
            <a:off x="2570921" y="1567934"/>
            <a:ext cx="1266111" cy="446276"/>
          </a:xfrm>
          <a:prstGeom prst="rect">
            <a:avLst/>
          </a:prstGeom>
          <a:noFill/>
        </p:spPr>
        <p:txBody>
          <a:bodyPr wrap="none" rtlCol="0">
            <a:spAutoFit/>
          </a:bodyPr>
          <a:lstStyle/>
          <a:p>
            <a:pPr algn="ctr"/>
            <a:r>
              <a:rPr lang="en-US" b="1" dirty="0"/>
              <a:t>Staging</a:t>
            </a:r>
          </a:p>
        </p:txBody>
      </p:sp>
      <p:sp>
        <p:nvSpPr>
          <p:cNvPr id="7" name="TextBox 6"/>
          <p:cNvSpPr txBox="1"/>
          <p:nvPr/>
        </p:nvSpPr>
        <p:spPr>
          <a:xfrm>
            <a:off x="5290295" y="1567934"/>
            <a:ext cx="1594188" cy="446276"/>
          </a:xfrm>
          <a:prstGeom prst="rect">
            <a:avLst/>
          </a:prstGeom>
          <a:noFill/>
        </p:spPr>
        <p:txBody>
          <a:bodyPr wrap="none" rtlCol="0">
            <a:spAutoFit/>
          </a:bodyPr>
          <a:lstStyle/>
          <a:p>
            <a:pPr algn="ctr"/>
            <a:r>
              <a:rPr lang="en-US" b="1" dirty="0"/>
              <a:t>Canonical</a:t>
            </a:r>
          </a:p>
        </p:txBody>
      </p:sp>
      <p:sp>
        <p:nvSpPr>
          <p:cNvPr id="8" name="TextBox 7"/>
          <p:cNvSpPr txBox="1"/>
          <p:nvPr/>
        </p:nvSpPr>
        <p:spPr>
          <a:xfrm>
            <a:off x="7333238" y="1354497"/>
            <a:ext cx="2203147" cy="692497"/>
          </a:xfrm>
          <a:prstGeom prst="rect">
            <a:avLst/>
          </a:prstGeom>
          <a:noFill/>
        </p:spPr>
        <p:txBody>
          <a:bodyPr wrap="none" rtlCol="0">
            <a:spAutoFit/>
          </a:bodyPr>
          <a:lstStyle/>
          <a:p>
            <a:pPr algn="ctr"/>
            <a:r>
              <a:rPr lang="en-US" b="1" dirty="0"/>
              <a:t>Egress APIs</a:t>
            </a:r>
          </a:p>
          <a:p>
            <a:pPr algn="ctr"/>
            <a:r>
              <a:rPr lang="en-US" sz="1600" b="1" dirty="0"/>
              <a:t>(REST web services)</a:t>
            </a:r>
          </a:p>
        </p:txBody>
      </p:sp>
      <p:cxnSp>
        <p:nvCxnSpPr>
          <p:cNvPr id="10" name="Straight Connector 9"/>
          <p:cNvCxnSpPr/>
          <p:nvPr/>
        </p:nvCxnSpPr>
        <p:spPr>
          <a:xfrm>
            <a:off x="4672383" y="2112201"/>
            <a:ext cx="0" cy="2819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5799" y="2112201"/>
            <a:ext cx="0" cy="2819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7881" y="2136247"/>
            <a:ext cx="927814" cy="6353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Narrow" panose="020B0606020202030204" pitchFamily="34" charset="0"/>
              </a:rPr>
              <a:t>http</a:t>
            </a:r>
          </a:p>
          <a:p>
            <a:pPr algn="ctr"/>
            <a:r>
              <a:rPr lang="en-US" sz="2000" b="1" dirty="0">
                <a:latin typeface="Arial Narrow" panose="020B0606020202030204" pitchFamily="34" charset="0"/>
              </a:rPr>
              <a:t>put</a:t>
            </a:r>
          </a:p>
        </p:txBody>
      </p:sp>
      <p:sp>
        <p:nvSpPr>
          <p:cNvPr id="13" name="Rectangle 12"/>
          <p:cNvSpPr/>
          <p:nvPr/>
        </p:nvSpPr>
        <p:spPr>
          <a:xfrm>
            <a:off x="10238319" y="2157379"/>
            <a:ext cx="1117308" cy="6353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Narrow" panose="020B0606020202030204" pitchFamily="34" charset="0"/>
              </a:rPr>
              <a:t>http</a:t>
            </a:r>
          </a:p>
          <a:p>
            <a:pPr algn="ctr"/>
            <a:r>
              <a:rPr lang="en-US" sz="1800" b="1" dirty="0">
                <a:latin typeface="Arial Narrow" panose="020B0606020202030204" pitchFamily="34" charset="0"/>
              </a:rPr>
              <a:t>get</a:t>
            </a:r>
          </a:p>
        </p:txBody>
      </p:sp>
      <p:sp>
        <p:nvSpPr>
          <p:cNvPr id="14" name="Right Arrow 13"/>
          <p:cNvSpPr/>
          <p:nvPr/>
        </p:nvSpPr>
        <p:spPr>
          <a:xfrm>
            <a:off x="4269630" y="3221350"/>
            <a:ext cx="929977" cy="533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XQuery</a:t>
            </a:r>
          </a:p>
        </p:txBody>
      </p:sp>
      <p:sp>
        <p:nvSpPr>
          <p:cNvPr id="15" name="Right Arrow 14"/>
          <p:cNvSpPr/>
          <p:nvPr/>
        </p:nvSpPr>
        <p:spPr>
          <a:xfrm>
            <a:off x="7145567" y="3197868"/>
            <a:ext cx="1037224" cy="533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XQuery</a:t>
            </a:r>
          </a:p>
        </p:txBody>
      </p:sp>
      <p:sp>
        <p:nvSpPr>
          <p:cNvPr id="16" name="Snip Single Corner Rectangle 15"/>
          <p:cNvSpPr/>
          <p:nvPr/>
        </p:nvSpPr>
        <p:spPr>
          <a:xfrm>
            <a:off x="5442170" y="2487939"/>
            <a:ext cx="1015735" cy="763261"/>
          </a:xfrm>
          <a:prstGeom prst="snip1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XML</a:t>
            </a:r>
          </a:p>
        </p:txBody>
      </p:sp>
      <p:sp>
        <p:nvSpPr>
          <p:cNvPr id="17" name="Snip Single Corner Rectangle 16"/>
          <p:cNvSpPr/>
          <p:nvPr/>
        </p:nvSpPr>
        <p:spPr>
          <a:xfrm>
            <a:off x="5645317" y="2640339"/>
            <a:ext cx="1015735" cy="763261"/>
          </a:xfrm>
          <a:prstGeom prst="snip1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XML</a:t>
            </a:r>
          </a:p>
        </p:txBody>
      </p:sp>
      <p:sp>
        <p:nvSpPr>
          <p:cNvPr id="18" name="Snip Single Corner Rectangle 17"/>
          <p:cNvSpPr/>
          <p:nvPr/>
        </p:nvSpPr>
        <p:spPr>
          <a:xfrm>
            <a:off x="5848464" y="2792739"/>
            <a:ext cx="1015735" cy="763261"/>
          </a:xfrm>
          <a:prstGeom prst="snip1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XML</a:t>
            </a:r>
          </a:p>
        </p:txBody>
      </p:sp>
      <p:sp>
        <p:nvSpPr>
          <p:cNvPr id="19" name="Snip Single Corner Rectangle 18"/>
          <p:cNvSpPr/>
          <p:nvPr/>
        </p:nvSpPr>
        <p:spPr>
          <a:xfrm>
            <a:off x="2644597" y="2598058"/>
            <a:ext cx="559267" cy="423282"/>
          </a:xfrm>
          <a:prstGeom prst="snip1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XML</a:t>
            </a:r>
          </a:p>
        </p:txBody>
      </p:sp>
      <p:sp>
        <p:nvSpPr>
          <p:cNvPr id="20" name="Snip Single Corner Rectangle 19"/>
          <p:cNvSpPr/>
          <p:nvPr/>
        </p:nvSpPr>
        <p:spPr>
          <a:xfrm>
            <a:off x="2847744" y="2750458"/>
            <a:ext cx="559267" cy="423282"/>
          </a:xfrm>
          <a:prstGeom prst="snip1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XML</a:t>
            </a:r>
          </a:p>
        </p:txBody>
      </p:sp>
      <p:sp>
        <p:nvSpPr>
          <p:cNvPr id="21" name="Snip Single Corner Rectangle 20"/>
          <p:cNvSpPr/>
          <p:nvPr/>
        </p:nvSpPr>
        <p:spPr>
          <a:xfrm>
            <a:off x="3050891" y="2902858"/>
            <a:ext cx="559267" cy="423282"/>
          </a:xfrm>
          <a:prstGeom prst="snip1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XML</a:t>
            </a:r>
          </a:p>
        </p:txBody>
      </p:sp>
      <p:sp>
        <p:nvSpPr>
          <p:cNvPr id="22" name="Rounded Rectangle 21"/>
          <p:cNvSpPr/>
          <p:nvPr/>
        </p:nvSpPr>
        <p:spPr>
          <a:xfrm>
            <a:off x="2420374" y="4266666"/>
            <a:ext cx="1699153" cy="422753"/>
          </a:xfrm>
          <a:prstGeom prst="roundRect">
            <a:avLst/>
          </a:prstGeom>
          <a:solidFill>
            <a:srgbClr val="FFFF66"/>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anose="020B0606020202030204" pitchFamily="34" charset="0"/>
              </a:rPr>
              <a:t>One doc per row</a:t>
            </a:r>
          </a:p>
        </p:txBody>
      </p:sp>
      <p:sp>
        <p:nvSpPr>
          <p:cNvPr id="23" name="Rounded Rectangle 22"/>
          <p:cNvSpPr/>
          <p:nvPr/>
        </p:nvSpPr>
        <p:spPr>
          <a:xfrm>
            <a:off x="4913527" y="4131681"/>
            <a:ext cx="1275350" cy="664937"/>
          </a:xfrm>
          <a:prstGeom prst="roundRect">
            <a:avLst/>
          </a:prstGeom>
          <a:solidFill>
            <a:srgbClr val="FFFF66"/>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anose="020B0606020202030204" pitchFamily="34" charset="0"/>
              </a:rPr>
              <a:t>One doc per object</a:t>
            </a:r>
          </a:p>
        </p:txBody>
      </p:sp>
      <p:sp>
        <p:nvSpPr>
          <p:cNvPr id="24" name="Rounded Rectangle 23"/>
          <p:cNvSpPr/>
          <p:nvPr/>
        </p:nvSpPr>
        <p:spPr>
          <a:xfrm>
            <a:off x="7690632" y="4320952"/>
            <a:ext cx="1015735" cy="422753"/>
          </a:xfrm>
          <a:prstGeom prst="roundRect">
            <a:avLst/>
          </a:prstGeom>
          <a:solidFill>
            <a:srgbClr val="FFFF66"/>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Narrow" panose="020B0606020202030204" pitchFamily="34" charset="0"/>
              </a:rPr>
              <a:t>REST Queries</a:t>
            </a:r>
          </a:p>
        </p:txBody>
      </p:sp>
      <p:sp>
        <p:nvSpPr>
          <p:cNvPr id="27" name="Rectangle 26"/>
          <p:cNvSpPr/>
          <p:nvPr/>
        </p:nvSpPr>
        <p:spPr>
          <a:xfrm>
            <a:off x="8731081" y="2322064"/>
            <a:ext cx="927814" cy="401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XML</a:t>
            </a:r>
          </a:p>
        </p:txBody>
      </p:sp>
      <p:sp>
        <p:nvSpPr>
          <p:cNvPr id="28" name="Rectangle 27"/>
          <p:cNvSpPr/>
          <p:nvPr/>
        </p:nvSpPr>
        <p:spPr>
          <a:xfrm>
            <a:off x="8706366" y="2853100"/>
            <a:ext cx="927814" cy="38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JSON</a:t>
            </a:r>
          </a:p>
        </p:txBody>
      </p:sp>
      <p:sp>
        <p:nvSpPr>
          <p:cNvPr id="29" name="Rectangle 28"/>
          <p:cNvSpPr/>
          <p:nvPr/>
        </p:nvSpPr>
        <p:spPr>
          <a:xfrm>
            <a:off x="10258928" y="2971576"/>
            <a:ext cx="1096700" cy="6353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Narrow" panose="020B0606020202030204" pitchFamily="34" charset="0"/>
              </a:rPr>
              <a:t>search</a:t>
            </a:r>
          </a:p>
        </p:txBody>
      </p:sp>
      <p:sp>
        <p:nvSpPr>
          <p:cNvPr id="30" name="Rectangle 29"/>
          <p:cNvSpPr/>
          <p:nvPr/>
        </p:nvSpPr>
        <p:spPr>
          <a:xfrm>
            <a:off x="10258928" y="3817100"/>
            <a:ext cx="1096700" cy="6353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latin typeface="Arial Narrow" panose="020B0606020202030204" pitchFamily="34" charset="0"/>
              </a:rPr>
              <a:t>dashboard</a:t>
            </a:r>
          </a:p>
        </p:txBody>
      </p:sp>
      <p:cxnSp>
        <p:nvCxnSpPr>
          <p:cNvPr id="32" name="Straight Arrow Connector 31"/>
          <p:cNvCxnSpPr>
            <a:stCxn id="12" idx="3"/>
          </p:cNvCxnSpPr>
          <p:nvPr/>
        </p:nvCxnSpPr>
        <p:spPr>
          <a:xfrm>
            <a:off x="1605696" y="2453927"/>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608479" y="3110798"/>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68307" y="3488050"/>
            <a:ext cx="817727" cy="276999"/>
          </a:xfrm>
          <a:prstGeom prst="rect">
            <a:avLst/>
          </a:prstGeom>
          <a:noFill/>
        </p:spPr>
        <p:txBody>
          <a:bodyPr wrap="none" rtlCol="0">
            <a:spAutoFit/>
          </a:bodyPr>
          <a:lstStyle/>
          <a:p>
            <a:r>
              <a:rPr lang="en-US" sz="1200" dirty="0"/>
              <a:t>Bulk load</a:t>
            </a:r>
          </a:p>
        </p:txBody>
      </p:sp>
      <p:sp>
        <p:nvSpPr>
          <p:cNvPr id="35" name="Rectangle 34"/>
          <p:cNvSpPr/>
          <p:nvPr/>
        </p:nvSpPr>
        <p:spPr>
          <a:xfrm>
            <a:off x="2031472" y="5205646"/>
            <a:ext cx="7154108" cy="381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 Schemas (data quality)</a:t>
            </a:r>
          </a:p>
        </p:txBody>
      </p:sp>
      <p:sp>
        <p:nvSpPr>
          <p:cNvPr id="36" name="Rectangle 35"/>
          <p:cNvSpPr/>
          <p:nvPr/>
        </p:nvSpPr>
        <p:spPr>
          <a:xfrm>
            <a:off x="2016166" y="5739046"/>
            <a:ext cx="7169414" cy="381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and Reference Data (semantics)</a:t>
            </a:r>
          </a:p>
        </p:txBody>
      </p:sp>
      <p:cxnSp>
        <p:nvCxnSpPr>
          <p:cNvPr id="38" name="Straight Arrow Connector 37"/>
          <p:cNvCxnSpPr/>
          <p:nvPr/>
        </p:nvCxnSpPr>
        <p:spPr>
          <a:xfrm>
            <a:off x="6430833" y="3695178"/>
            <a:ext cx="0" cy="1486422"/>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430833" y="4272915"/>
            <a:ext cx="715085" cy="276999"/>
          </a:xfrm>
          <a:prstGeom prst="rect">
            <a:avLst/>
          </a:prstGeom>
          <a:noFill/>
        </p:spPr>
        <p:txBody>
          <a:bodyPr wrap="none" rtlCol="0">
            <a:spAutoFit/>
          </a:bodyPr>
          <a:lstStyle/>
          <a:p>
            <a:r>
              <a:rPr lang="en-US" sz="1200" dirty="0"/>
              <a:t>validate</a:t>
            </a:r>
          </a:p>
        </p:txBody>
      </p:sp>
      <p:cxnSp>
        <p:nvCxnSpPr>
          <p:cNvPr id="37" name="Straight Arrow Connector 36"/>
          <p:cNvCxnSpPr/>
          <p:nvPr/>
        </p:nvCxnSpPr>
        <p:spPr>
          <a:xfrm>
            <a:off x="9671253" y="2495425"/>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9637130" y="3517124"/>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711798" y="3348516"/>
            <a:ext cx="927814" cy="38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RDF</a:t>
            </a:r>
          </a:p>
        </p:txBody>
      </p:sp>
      <p:sp>
        <p:nvSpPr>
          <p:cNvPr id="42" name="Rectangle 41"/>
          <p:cNvSpPr/>
          <p:nvPr/>
        </p:nvSpPr>
        <p:spPr>
          <a:xfrm>
            <a:off x="8692516" y="3837748"/>
            <a:ext cx="927814" cy="38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Narrow" panose="020B0606020202030204" pitchFamily="34" charset="0"/>
              </a:rPr>
              <a:t>ODBC</a:t>
            </a:r>
          </a:p>
        </p:txBody>
      </p:sp>
      <p:cxnSp>
        <p:nvCxnSpPr>
          <p:cNvPr id="43" name="Straight Arrow Connector 42"/>
          <p:cNvCxnSpPr/>
          <p:nvPr/>
        </p:nvCxnSpPr>
        <p:spPr>
          <a:xfrm>
            <a:off x="9617847" y="3020575"/>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9605490" y="4021811"/>
            <a:ext cx="42577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Snip Single Corner Rectangle 44"/>
          <p:cNvSpPr/>
          <p:nvPr/>
        </p:nvSpPr>
        <p:spPr>
          <a:xfrm>
            <a:off x="2751406" y="3505200"/>
            <a:ext cx="701873" cy="423282"/>
          </a:xfrm>
          <a:prstGeom prst="snip1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JSON</a:t>
            </a:r>
          </a:p>
        </p:txBody>
      </p:sp>
    </p:spTree>
    <p:extLst>
      <p:ext uri="{BB962C8B-B14F-4D97-AF65-F5344CB8AC3E}">
        <p14:creationId xmlns:p14="http://schemas.microsoft.com/office/powerpoint/2010/main" val="3293267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012" y="381000"/>
            <a:ext cx="2667000" cy="584640"/>
          </a:xfrm>
        </p:spPr>
        <p:txBody>
          <a:bodyPr/>
          <a:lstStyle/>
          <a:p>
            <a:r>
              <a:rPr lang="en-US" b="1" dirty="0"/>
              <a:t>Definitions</a:t>
            </a:r>
          </a:p>
        </p:txBody>
      </p:sp>
      <p:sp>
        <p:nvSpPr>
          <p:cNvPr id="4" name="Content Placeholder 3"/>
          <p:cNvSpPr>
            <a:spLocks noGrp="1"/>
          </p:cNvSpPr>
          <p:nvPr>
            <p:ph idx="1"/>
          </p:nvPr>
        </p:nvSpPr>
        <p:spPr>
          <a:xfrm>
            <a:off x="608012" y="1143000"/>
            <a:ext cx="11087245" cy="4876800"/>
          </a:xfrm>
        </p:spPr>
        <p:txBody>
          <a:bodyPr>
            <a:noAutofit/>
          </a:bodyPr>
          <a:lstStyle/>
          <a:p>
            <a:pPr>
              <a:lnSpc>
                <a:spcPct val="70000"/>
              </a:lnSpc>
            </a:pPr>
            <a:r>
              <a:rPr lang="en-US" sz="1800" b="1" dirty="0"/>
              <a:t>Staging</a:t>
            </a:r>
          </a:p>
          <a:p>
            <a:pPr lvl="1">
              <a:lnSpc>
                <a:spcPct val="70000"/>
              </a:lnSpc>
            </a:pPr>
            <a:r>
              <a:rPr lang="en-US" sz="1800" dirty="0"/>
              <a:t>Raw data</a:t>
            </a:r>
          </a:p>
          <a:p>
            <a:pPr lvl="1">
              <a:lnSpc>
                <a:spcPct val="70000"/>
              </a:lnSpc>
            </a:pPr>
            <a:r>
              <a:rPr lang="en-US" sz="1800" dirty="0"/>
              <a:t>One document per row from RDBMS</a:t>
            </a:r>
          </a:p>
          <a:p>
            <a:pPr lvl="1">
              <a:lnSpc>
                <a:spcPct val="70000"/>
              </a:lnSpc>
            </a:pPr>
            <a:r>
              <a:rPr lang="en-US" sz="1800" dirty="0"/>
              <a:t>Simple flat data</a:t>
            </a:r>
          </a:p>
          <a:p>
            <a:pPr>
              <a:lnSpc>
                <a:spcPct val="70000"/>
              </a:lnSpc>
            </a:pPr>
            <a:r>
              <a:rPr lang="en-US" sz="1800" b="1" dirty="0"/>
              <a:t>Canonical</a:t>
            </a:r>
          </a:p>
          <a:p>
            <a:pPr lvl="1">
              <a:lnSpc>
                <a:spcPct val="70000"/>
              </a:lnSpc>
            </a:pPr>
            <a:r>
              <a:rPr lang="en-US" sz="1800" dirty="0"/>
              <a:t>De-normalized and enriched data</a:t>
            </a:r>
          </a:p>
          <a:p>
            <a:pPr lvl="1">
              <a:lnSpc>
                <a:spcPct val="70000"/>
              </a:lnSpc>
            </a:pPr>
            <a:r>
              <a:rPr lang="en-US" sz="1800" dirty="0"/>
              <a:t>Semantically clear</a:t>
            </a:r>
          </a:p>
          <a:p>
            <a:pPr lvl="1">
              <a:lnSpc>
                <a:spcPct val="70000"/>
              </a:lnSpc>
            </a:pPr>
            <a:r>
              <a:rPr lang="en-US" sz="1800" dirty="0"/>
              <a:t>Validated by XML Schemas</a:t>
            </a:r>
          </a:p>
          <a:p>
            <a:pPr>
              <a:lnSpc>
                <a:spcPct val="70000"/>
              </a:lnSpc>
            </a:pPr>
            <a:r>
              <a:rPr lang="en-US" sz="1800" b="1" dirty="0"/>
              <a:t>Egress</a:t>
            </a:r>
          </a:p>
          <a:p>
            <a:pPr lvl="1">
              <a:lnSpc>
                <a:spcPct val="70000"/>
              </a:lnSpc>
            </a:pPr>
            <a:r>
              <a:rPr lang="en-US" sz="1800" dirty="0"/>
              <a:t>REST web services of high-quality data</a:t>
            </a:r>
          </a:p>
          <a:p>
            <a:pPr lvl="1">
              <a:lnSpc>
                <a:spcPct val="70000"/>
              </a:lnSpc>
            </a:pPr>
            <a:r>
              <a:rPr lang="en-US" sz="1800" dirty="0"/>
              <a:t>May include the use of pre-calculated aggregates (materialized views) to speed analytical reports</a:t>
            </a:r>
          </a:p>
          <a:p>
            <a:pPr lvl="1">
              <a:lnSpc>
                <a:spcPct val="70000"/>
              </a:lnSpc>
            </a:pPr>
            <a:r>
              <a:rPr lang="en-US" sz="1800" dirty="0"/>
              <a:t>Multiple formats</a:t>
            </a:r>
          </a:p>
          <a:p>
            <a:pPr lvl="1">
              <a:lnSpc>
                <a:spcPct val="70000"/>
              </a:lnSpc>
            </a:pPr>
            <a:r>
              <a:rPr lang="en-US" sz="1800" dirty="0"/>
              <a:t>Many options</a:t>
            </a:r>
          </a:p>
          <a:p>
            <a:pPr lvl="1">
              <a:lnSpc>
                <a:spcPct val="70000"/>
              </a:lnSpc>
            </a:pPr>
            <a:r>
              <a:rPr lang="en-US" sz="1800" dirty="0"/>
              <a:t>Strong SLAs (read times, high availability)</a:t>
            </a:r>
          </a:p>
          <a:p>
            <a:pPr lvl="1"/>
            <a:endParaRPr lang="en-US" sz="1400" dirty="0"/>
          </a:p>
        </p:txBody>
      </p:sp>
    </p:spTree>
    <p:extLst>
      <p:ext uri="{BB962C8B-B14F-4D97-AF65-F5344CB8AC3E}">
        <p14:creationId xmlns:p14="http://schemas.microsoft.com/office/powerpoint/2010/main" val="391204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381000"/>
            <a:ext cx="9573695" cy="584640"/>
          </a:xfrm>
        </p:spPr>
        <p:txBody>
          <a:bodyPr/>
          <a:lstStyle/>
          <a:p>
            <a:r>
              <a:rPr lang="en-US" b="1" dirty="0"/>
              <a:t>Reference Data</a:t>
            </a:r>
          </a:p>
        </p:txBody>
      </p:sp>
      <p:sp>
        <p:nvSpPr>
          <p:cNvPr id="3" name="Content Placeholder 2"/>
          <p:cNvSpPr>
            <a:spLocks noGrp="1"/>
          </p:cNvSpPr>
          <p:nvPr>
            <p:ph idx="1"/>
          </p:nvPr>
        </p:nvSpPr>
        <p:spPr>
          <a:xfrm>
            <a:off x="684212" y="1219200"/>
            <a:ext cx="11087245" cy="5199742"/>
          </a:xfrm>
        </p:spPr>
        <p:txBody>
          <a:bodyPr>
            <a:noAutofit/>
          </a:bodyPr>
          <a:lstStyle/>
          <a:p>
            <a:r>
              <a:rPr lang="en-US" sz="2000" dirty="0"/>
              <a:t>Data that is not associated with each new transaction</a:t>
            </a:r>
          </a:p>
          <a:p>
            <a:r>
              <a:rPr lang="en-US" sz="2000" dirty="0"/>
              <a:t>Data elements that use the "Code" suffix</a:t>
            </a:r>
          </a:p>
          <a:p>
            <a:pPr lvl="1"/>
            <a:r>
              <a:rPr lang="en-US" sz="2000" dirty="0"/>
              <a:t>ISO-11179 Representation Term</a:t>
            </a:r>
          </a:p>
          <a:p>
            <a:r>
              <a:rPr lang="en-US" sz="2000" dirty="0"/>
              <a:t>Based on standards</a:t>
            </a:r>
          </a:p>
          <a:p>
            <a:pPr lvl="1"/>
            <a:r>
              <a:rPr lang="en-US" sz="2000" dirty="0"/>
              <a:t>80% of the tables in CDB is reference data</a:t>
            </a:r>
          </a:p>
          <a:p>
            <a:r>
              <a:rPr lang="en-US" sz="2000" dirty="0"/>
              <a:t>Goal:</a:t>
            </a:r>
          </a:p>
          <a:p>
            <a:pPr lvl="1"/>
            <a:r>
              <a:rPr lang="en-US" sz="2000" dirty="0"/>
              <a:t>Consistent usage over time and between projects</a:t>
            </a:r>
          </a:p>
          <a:p>
            <a:r>
              <a:rPr lang="en-US" sz="2000" dirty="0"/>
              <a:t>Examples:</a:t>
            </a:r>
          </a:p>
          <a:p>
            <a:pPr lvl="1"/>
            <a:r>
              <a:rPr lang="en-US" sz="2000" dirty="0"/>
              <a:t>Gender Code</a:t>
            </a:r>
          </a:p>
          <a:p>
            <a:pPr lvl="1"/>
            <a:r>
              <a:rPr lang="en-US" sz="2000" dirty="0"/>
              <a:t>Ethnicity Code</a:t>
            </a:r>
          </a:p>
          <a:p>
            <a:pPr lvl="1"/>
            <a:r>
              <a:rPr lang="en-US" sz="2000" dirty="0"/>
              <a:t>US State Code</a:t>
            </a:r>
          </a:p>
        </p:txBody>
      </p:sp>
    </p:spTree>
    <p:extLst>
      <p:ext uri="{BB962C8B-B14F-4D97-AF65-F5344CB8AC3E}">
        <p14:creationId xmlns:p14="http://schemas.microsoft.com/office/powerpoint/2010/main" val="2380345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2" y="990600"/>
            <a:ext cx="9573695" cy="584640"/>
          </a:xfrm>
        </p:spPr>
        <p:txBody>
          <a:bodyPr/>
          <a:lstStyle/>
          <a:p>
            <a:r>
              <a:rPr lang="en-US" dirty="0"/>
              <a:t>Background for Dan McCreary</a:t>
            </a:r>
          </a:p>
        </p:txBody>
      </p:sp>
      <p:sp>
        <p:nvSpPr>
          <p:cNvPr id="6" name="Content Placeholder 2"/>
          <p:cNvSpPr txBox="1">
            <a:spLocks/>
          </p:cNvSpPr>
          <p:nvPr/>
        </p:nvSpPr>
        <p:spPr>
          <a:xfrm>
            <a:off x="836612" y="1752600"/>
            <a:ext cx="6858000" cy="4038600"/>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000" dirty="0">
                <a:latin typeface="Arial" pitchFamily="34" charset="0"/>
                <a:cs typeface="Arial" pitchFamily="34" charset="0"/>
              </a:rPr>
              <a:t>Co-founder of "NoSQL Now!" conference</a:t>
            </a:r>
          </a:p>
          <a:p>
            <a:pPr marL="228600" marR="0" lvl="0" indent="-2286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000" dirty="0">
                <a:latin typeface="Arial" pitchFamily="34" charset="0"/>
                <a:cs typeface="Arial" pitchFamily="34" charset="0"/>
              </a:rPr>
              <a:t>Coauthor </a:t>
            </a:r>
            <a:r>
              <a:rPr kumimoji="0" lang="en-US" sz="2000" b="0" i="0" u="none" strike="noStrike" kern="1200" cap="none" spc="0" normalizeH="0" noProof="0" dirty="0">
                <a:ln>
                  <a:noFill/>
                </a:ln>
                <a:solidFill>
                  <a:schemeClr val="tx1"/>
                </a:solidFill>
                <a:effectLst/>
                <a:uLnTx/>
                <a:uFillTx/>
                <a:latin typeface="Arial" pitchFamily="34" charset="0"/>
                <a:cs typeface="Arial" pitchFamily="34" charset="0"/>
              </a:rPr>
              <a:t>(with Ann Kelly)</a:t>
            </a:r>
            <a:r>
              <a:rPr kumimoji="0" lang="en-US" sz="2000" b="0" i="0" u="none" strike="noStrike" kern="1200" cap="none" spc="0" normalizeH="0" baseline="0" noProof="0" dirty="0">
                <a:ln>
                  <a:noFill/>
                </a:ln>
                <a:solidFill>
                  <a:schemeClr val="tx1"/>
                </a:solidFill>
                <a:effectLst/>
                <a:uLnTx/>
                <a:uFillTx/>
                <a:latin typeface="Arial" pitchFamily="34" charset="0"/>
                <a:cs typeface="Arial" pitchFamily="34" charset="0"/>
              </a:rPr>
              <a:t> of "Making Sense of NoSQL"</a:t>
            </a:r>
          </a:p>
          <a:p>
            <a:pPr marL="814639" lvl="1" indent="-228600" defTabSz="914400">
              <a:spcBef>
                <a:spcPct val="20000"/>
              </a:spcBef>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Arial" pitchFamily="34" charset="0"/>
                <a:cs typeface="Arial" pitchFamily="34" charset="0"/>
              </a:rPr>
              <a:t>Guide for managers and architects</a:t>
            </a:r>
          </a:p>
          <a:p>
            <a:pPr marL="814639" lvl="1" indent="-228600" defTabSz="914400">
              <a:spcBef>
                <a:spcPct val="20000"/>
              </a:spcBef>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Arial" pitchFamily="34" charset="0"/>
                <a:cs typeface="Arial" pitchFamily="34" charset="0"/>
              </a:rPr>
              <a:t>Focus on NoSQL architectural tradeoff analysis</a:t>
            </a:r>
          </a:p>
          <a:p>
            <a:pPr marL="814639" lvl="1" indent="-228600" defTabSz="914400">
              <a:spcBef>
                <a:spcPct val="20000"/>
              </a:spcBef>
              <a:buFont typeface="Arial" pitchFamily="34" charset="0"/>
              <a:buChar char="•"/>
              <a:defRPr/>
            </a:pPr>
            <a:r>
              <a:rPr lang="en-US" sz="2000" dirty="0">
                <a:latin typeface="Arial" pitchFamily="34" charset="0"/>
                <a:cs typeface="Arial" pitchFamily="34" charset="0"/>
              </a:rPr>
              <a:t>Basis for </a:t>
            </a:r>
            <a:r>
              <a:rPr lang="en-US" sz="2000" b="1" dirty="0">
                <a:latin typeface="Arial" pitchFamily="34" charset="0"/>
                <a:cs typeface="Arial" pitchFamily="34" charset="0"/>
              </a:rPr>
              <a:t>40 hour course </a:t>
            </a:r>
            <a:r>
              <a:rPr lang="en-US" sz="2000" dirty="0">
                <a:latin typeface="Arial" pitchFamily="34" charset="0"/>
                <a:cs typeface="Arial" pitchFamily="34" charset="0"/>
              </a:rPr>
              <a:t>on database architectures</a:t>
            </a:r>
          </a:p>
          <a:p>
            <a:pPr marL="814639" lvl="1" indent="-228600" defTabSz="914400">
              <a:spcBef>
                <a:spcPct val="20000"/>
              </a:spcBef>
              <a:buFont typeface="Arial" pitchFamily="34" charset="0"/>
              <a:buChar char="•"/>
              <a:defRPr/>
            </a:pPr>
            <a:r>
              <a:rPr kumimoji="0" lang="en-US" sz="2000" b="0" i="0" u="none" strike="noStrike" kern="1200" cap="none" spc="0" normalizeH="0" baseline="0" noProof="0" dirty="0">
                <a:ln>
                  <a:noFill/>
                </a:ln>
                <a:solidFill>
                  <a:schemeClr val="tx1"/>
                </a:solidFill>
                <a:effectLst/>
                <a:uLnTx/>
                <a:uFillTx/>
                <a:latin typeface="Arial" pitchFamily="34" charset="0"/>
                <a:cs typeface="Arial" pitchFamily="34" charset="0"/>
              </a:rPr>
              <a:t>How to pick the right database </a:t>
            </a:r>
            <a:r>
              <a:rPr kumimoji="0" lang="en-US" sz="2000" b="1" i="0" u="none" strike="noStrike" kern="1200" cap="none" spc="0" normalizeH="0" baseline="0" noProof="0" dirty="0">
                <a:ln>
                  <a:noFill/>
                </a:ln>
                <a:solidFill>
                  <a:schemeClr val="tx1"/>
                </a:solidFill>
                <a:effectLst/>
                <a:uLnTx/>
                <a:uFillTx/>
                <a:latin typeface="Arial" pitchFamily="34" charset="0"/>
                <a:cs typeface="Arial" pitchFamily="34" charset="0"/>
              </a:rPr>
              <a:t>architecture</a:t>
            </a:r>
          </a:p>
          <a:p>
            <a:pPr marL="814639" lvl="1" indent="-228600" defTabSz="914400">
              <a:spcBef>
                <a:spcPct val="20000"/>
              </a:spcBef>
              <a:buFont typeface="Arial" pitchFamily="34" charset="0"/>
              <a:buChar char="•"/>
              <a:defRPr/>
            </a:pPr>
            <a:r>
              <a:rPr lang="en-US" sz="2000" dirty="0">
                <a:latin typeface="Arial" pitchFamily="34" charset="0"/>
                <a:cs typeface="Arial" pitchFamily="34" charset="0"/>
                <a:hlinkClick r:id="rId2"/>
              </a:rPr>
              <a:t>http://manning.com/mccreary</a:t>
            </a:r>
            <a:endParaRPr lang="en-US" sz="2000" dirty="0">
              <a:latin typeface="Arial" pitchFamily="34" charset="0"/>
              <a:cs typeface="Arial" pitchFamily="34" charset="0"/>
            </a:endParaRPr>
          </a:p>
          <a:p>
            <a:pPr marL="228600" indent="-228600" defTabSz="914400">
              <a:spcBef>
                <a:spcPct val="20000"/>
              </a:spcBef>
              <a:buFont typeface="Arial" pitchFamily="34" charset="0"/>
              <a:buChar char="•"/>
              <a:defRPr/>
            </a:pPr>
            <a:r>
              <a:rPr lang="en-US" sz="2000" dirty="0">
                <a:latin typeface="Arial" pitchFamily="34" charset="0"/>
                <a:cs typeface="Arial" pitchFamily="34" charset="0"/>
              </a:rPr>
              <a:t>Focus on metadata and IT strategy (capabilities)</a:t>
            </a:r>
          </a:p>
          <a:p>
            <a:pPr marL="228600" indent="-228600" defTabSz="914400">
              <a:spcBef>
                <a:spcPct val="20000"/>
              </a:spcBef>
              <a:buFont typeface="Arial" pitchFamily="34" charset="0"/>
              <a:buChar char="•"/>
              <a:defRPr/>
            </a:pPr>
            <a:r>
              <a:rPr lang="en-US" sz="2000" noProof="0" dirty="0">
                <a:latin typeface="Arial" pitchFamily="34" charset="0"/>
                <a:cs typeface="Arial" pitchFamily="34" charset="0"/>
              </a:rPr>
              <a:t>Currently focused on Artificial Intelligence Training Data</a:t>
            </a:r>
            <a:endParaRPr kumimoji="0" lang="en-US" sz="2000" b="0" i="0" u="none" strike="noStrike" kern="1200" cap="none" spc="0" normalizeH="0" baseline="0" noProof="0" dirty="0">
              <a:ln>
                <a:noFill/>
              </a:ln>
              <a:solidFill>
                <a:schemeClr val="tx1"/>
              </a:solidFill>
              <a:effectLst/>
              <a:uLnTx/>
              <a:uFillTx/>
              <a:latin typeface="Arial" pitchFamily="34" charset="0"/>
              <a:cs typeface="Arial" pitchFamily="34" charset="0"/>
            </a:endParaRPr>
          </a:p>
        </p:txBody>
      </p:sp>
      <p:pic>
        <p:nvPicPr>
          <p:cNvPr id="8" name="Picture 4"/>
          <p:cNvPicPr>
            <a:picLocks noChangeAspect="1" noChangeArrowheads="1"/>
          </p:cNvPicPr>
          <p:nvPr/>
        </p:nvPicPr>
        <p:blipFill>
          <a:blip r:embed="rId3" cstate="print"/>
          <a:srcRect/>
          <a:stretch>
            <a:fillRect/>
          </a:stretch>
        </p:blipFill>
        <p:spPr bwMode="auto">
          <a:xfrm>
            <a:off x="8151812" y="990600"/>
            <a:ext cx="2920573" cy="3200400"/>
          </a:xfrm>
          <a:prstGeom prst="rect">
            <a:avLst/>
          </a:prstGeom>
          <a:noFill/>
          <a:ln w="9525">
            <a:noFill/>
            <a:miter lim="800000"/>
            <a:headEnd/>
            <a:tailEnd/>
          </a:ln>
        </p:spPr>
      </p:pic>
      <p:pic>
        <p:nvPicPr>
          <p:cNvPr id="9" name="Picture 6" descr="Dan McCreary"/>
          <p:cNvPicPr>
            <a:picLocks noChangeAspect="1" noChangeArrowheads="1"/>
          </p:cNvPicPr>
          <p:nvPr/>
        </p:nvPicPr>
        <p:blipFill>
          <a:blip r:embed="rId4" cstate="print"/>
          <a:srcRect/>
          <a:stretch>
            <a:fillRect/>
          </a:stretch>
        </p:blipFill>
        <p:spPr bwMode="auto">
          <a:xfrm>
            <a:off x="9142412" y="4495800"/>
            <a:ext cx="1905000" cy="1600200"/>
          </a:xfrm>
          <a:prstGeom prst="rect">
            <a:avLst/>
          </a:prstGeom>
          <a:noFill/>
        </p:spPr>
      </p:pic>
    </p:spTree>
    <p:extLst>
      <p:ext uri="{BB962C8B-B14F-4D97-AF65-F5344CB8AC3E}">
        <p14:creationId xmlns:p14="http://schemas.microsoft.com/office/powerpoint/2010/main" val="1054109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2302" y="468189"/>
            <a:ext cx="9953110" cy="584640"/>
          </a:xfrm>
        </p:spPr>
        <p:txBody>
          <a:bodyPr/>
          <a:lstStyle/>
          <a:p>
            <a:r>
              <a:rPr lang="en-US" b="1" dirty="0"/>
              <a:t>How to build semantically useful systems?</a:t>
            </a:r>
          </a:p>
        </p:txBody>
      </p:sp>
      <p:sp>
        <p:nvSpPr>
          <p:cNvPr id="6" name="Text Placeholder 5"/>
          <p:cNvSpPr>
            <a:spLocks noGrp="1"/>
          </p:cNvSpPr>
          <p:nvPr>
            <p:ph type="body" idx="4294967295"/>
          </p:nvPr>
        </p:nvSpPr>
        <p:spPr>
          <a:xfrm>
            <a:off x="760412" y="1447800"/>
            <a:ext cx="4222750" cy="550863"/>
          </a:xfrm>
        </p:spPr>
        <p:txBody>
          <a:bodyPr/>
          <a:lstStyle/>
          <a:p>
            <a:pPr algn="ctr"/>
            <a:r>
              <a:rPr lang="en-US" dirty="0"/>
              <a:t>Muddy Data Lake</a:t>
            </a:r>
          </a:p>
        </p:txBody>
      </p:sp>
      <p:sp>
        <p:nvSpPr>
          <p:cNvPr id="8" name="Text Placeholder 7"/>
          <p:cNvSpPr>
            <a:spLocks noGrp="1"/>
          </p:cNvSpPr>
          <p:nvPr>
            <p:ph type="body" sz="quarter" idx="4294967295"/>
          </p:nvPr>
        </p:nvSpPr>
        <p:spPr>
          <a:xfrm>
            <a:off x="7085012" y="1371600"/>
            <a:ext cx="4114800" cy="639763"/>
          </a:xfrm>
        </p:spPr>
        <p:txBody>
          <a:bodyPr/>
          <a:lstStyle/>
          <a:p>
            <a:pPr algn="ctr"/>
            <a:r>
              <a:rPr lang="en-US" dirty="0"/>
              <a:t>Clear Data Hub</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148" y="1981200"/>
            <a:ext cx="4107869" cy="210853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15" y="2000302"/>
            <a:ext cx="4266089" cy="208943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Right Arrow 9"/>
          <p:cNvSpPr/>
          <p:nvPr/>
        </p:nvSpPr>
        <p:spPr>
          <a:xfrm>
            <a:off x="5295888" y="2816417"/>
            <a:ext cx="142203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08012" y="5334000"/>
            <a:ext cx="1447800" cy="533400"/>
          </a:xfrm>
          <a:prstGeom prst="rect">
            <a:avLst/>
          </a:prstGeom>
          <a:solidFill>
            <a:schemeClr val="bg1">
              <a:lumMod val="8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Raw Data</a:t>
            </a:r>
          </a:p>
        </p:txBody>
      </p:sp>
      <p:sp>
        <p:nvSpPr>
          <p:cNvPr id="9" name="Right Arrow 8"/>
          <p:cNvSpPr/>
          <p:nvPr/>
        </p:nvSpPr>
        <p:spPr>
          <a:xfrm>
            <a:off x="2055812" y="5410200"/>
            <a:ext cx="9144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70212" y="5334000"/>
            <a:ext cx="1447800" cy="533400"/>
          </a:xfrm>
          <a:prstGeom prst="rect">
            <a:avLst/>
          </a:prstGeom>
          <a:solidFill>
            <a:schemeClr val="bg1">
              <a:lumMod val="8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Index</a:t>
            </a:r>
          </a:p>
        </p:txBody>
      </p:sp>
      <p:sp>
        <p:nvSpPr>
          <p:cNvPr id="12" name="Rectangle 11"/>
          <p:cNvSpPr/>
          <p:nvPr/>
        </p:nvSpPr>
        <p:spPr>
          <a:xfrm>
            <a:off x="5332412" y="5334000"/>
            <a:ext cx="1447800" cy="533400"/>
          </a:xfrm>
          <a:prstGeom prst="rect">
            <a:avLst/>
          </a:prstGeom>
          <a:solidFill>
            <a:schemeClr val="bg1">
              <a:lumMod val="8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Enrich</a:t>
            </a:r>
          </a:p>
        </p:txBody>
      </p:sp>
      <p:sp>
        <p:nvSpPr>
          <p:cNvPr id="13" name="Right Arrow 12"/>
          <p:cNvSpPr/>
          <p:nvPr/>
        </p:nvSpPr>
        <p:spPr>
          <a:xfrm>
            <a:off x="4418012" y="5410200"/>
            <a:ext cx="9144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6780212" y="5410200"/>
            <a:ext cx="9144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94612" y="5334000"/>
            <a:ext cx="1447800" cy="533400"/>
          </a:xfrm>
          <a:prstGeom prst="rect">
            <a:avLst/>
          </a:prstGeom>
          <a:solidFill>
            <a:schemeClr val="bg1">
              <a:lumMod val="8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Validate</a:t>
            </a:r>
          </a:p>
        </p:txBody>
      </p:sp>
      <p:cxnSp>
        <p:nvCxnSpPr>
          <p:cNvPr id="4" name="Elbow Connector 3"/>
          <p:cNvCxnSpPr>
            <a:stCxn id="15" idx="2"/>
          </p:cNvCxnSpPr>
          <p:nvPr/>
        </p:nvCxnSpPr>
        <p:spPr>
          <a:xfrm rot="5400000">
            <a:off x="7675562" y="5505450"/>
            <a:ext cx="381000" cy="1104900"/>
          </a:xfrm>
          <a:prstGeom prst="bentConnector2">
            <a:avLst/>
          </a:prstGeom>
          <a:ln w="38100" cap="flat" cmpd="sng">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0" name="Elbow Connector 19"/>
          <p:cNvCxnSpPr>
            <a:endCxn id="12" idx="2"/>
          </p:cNvCxnSpPr>
          <p:nvPr/>
        </p:nvCxnSpPr>
        <p:spPr>
          <a:xfrm rot="10800000">
            <a:off x="6056312" y="5867400"/>
            <a:ext cx="1333500" cy="381000"/>
          </a:xfrm>
          <a:prstGeom prst="bentConnector2">
            <a:avLst/>
          </a:prstGeom>
          <a:ln w="38100" cap="flat"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10056812" y="5334000"/>
            <a:ext cx="1447800" cy="533400"/>
          </a:xfrm>
          <a:prstGeom prst="rect">
            <a:avLst/>
          </a:prstGeom>
          <a:solidFill>
            <a:schemeClr val="bg1">
              <a:lumMod val="8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Score</a:t>
            </a:r>
          </a:p>
        </p:txBody>
      </p:sp>
      <p:sp>
        <p:nvSpPr>
          <p:cNvPr id="25" name="Right Arrow 24"/>
          <p:cNvSpPr/>
          <p:nvPr/>
        </p:nvSpPr>
        <p:spPr>
          <a:xfrm>
            <a:off x="9142412" y="5410200"/>
            <a:ext cx="9144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732212" y="4648200"/>
            <a:ext cx="5082603" cy="353943"/>
          </a:xfrm>
          <a:prstGeom prst="rect">
            <a:avLst/>
          </a:prstGeom>
          <a:noFill/>
        </p:spPr>
        <p:txBody>
          <a:bodyPr vert="horz" wrap="none" lIns="0" tIns="0" rIns="0" bIns="0" rtlCol="0" anchor="t" anchorCtr="0">
            <a:spAutoFit/>
          </a:bodyPr>
          <a:lstStyle/>
          <a:p>
            <a:pPr>
              <a:buClr>
                <a:schemeClr val="tx2"/>
              </a:buClr>
            </a:pPr>
            <a:r>
              <a:rPr lang="en-US" dirty="0"/>
              <a:t>Build Continuous Enrichment Pipelines</a:t>
            </a:r>
          </a:p>
        </p:txBody>
      </p:sp>
    </p:spTree>
    <p:extLst>
      <p:ext uri="{BB962C8B-B14F-4D97-AF65-F5344CB8AC3E}">
        <p14:creationId xmlns:p14="http://schemas.microsoft.com/office/powerpoint/2010/main" val="1706735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381000"/>
            <a:ext cx="9573695" cy="584640"/>
          </a:xfrm>
        </p:spPr>
        <p:txBody>
          <a:bodyPr/>
          <a:lstStyle/>
          <a:p>
            <a:r>
              <a:rPr lang="en-US" b="1" dirty="0"/>
              <a:t>Content Enrichment</a:t>
            </a:r>
          </a:p>
        </p:txBody>
      </p:sp>
      <p:sp>
        <p:nvSpPr>
          <p:cNvPr id="3" name="Content Placeholder 2"/>
          <p:cNvSpPr>
            <a:spLocks noGrp="1"/>
          </p:cNvSpPr>
          <p:nvPr>
            <p:ph idx="1"/>
          </p:nvPr>
        </p:nvSpPr>
        <p:spPr>
          <a:xfrm>
            <a:off x="576295" y="5521683"/>
            <a:ext cx="11087245" cy="798752"/>
          </a:xfrm>
        </p:spPr>
        <p:txBody>
          <a:bodyPr/>
          <a:lstStyle/>
          <a:p>
            <a:r>
              <a:rPr lang="en-US" dirty="0"/>
              <a:t>Continuous process of enriching content using resources from your data hub</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170544" y="2031064"/>
            <a:ext cx="5225809" cy="3084871"/>
          </a:xfrm>
          <a:prstGeom prst="rect">
            <a:avLst/>
          </a:prstGeom>
          <a:noFill/>
          <a:ln>
            <a:noFill/>
          </a:ln>
        </p:spPr>
      </p:pic>
    </p:spTree>
    <p:extLst>
      <p:ext uri="{BB962C8B-B14F-4D97-AF65-F5344CB8AC3E}">
        <p14:creationId xmlns:p14="http://schemas.microsoft.com/office/powerpoint/2010/main" val="2011317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3705" y="403993"/>
            <a:ext cx="8820503" cy="584640"/>
          </a:xfrm>
        </p:spPr>
        <p:txBody>
          <a:bodyPr>
            <a:normAutofit/>
          </a:bodyPr>
          <a:lstStyle/>
          <a:p>
            <a:r>
              <a:rPr lang="en-US" b="1" dirty="0"/>
              <a:t>Reference Data Enrichment Services</a:t>
            </a:r>
          </a:p>
        </p:txBody>
      </p:sp>
      <p:sp>
        <p:nvSpPr>
          <p:cNvPr id="3" name="Content Placeholder 2"/>
          <p:cNvSpPr>
            <a:spLocks noGrp="1"/>
          </p:cNvSpPr>
          <p:nvPr>
            <p:ph idx="4294967295"/>
          </p:nvPr>
        </p:nvSpPr>
        <p:spPr>
          <a:xfrm>
            <a:off x="689377" y="4016829"/>
            <a:ext cx="10971213" cy="2133600"/>
          </a:xfrm>
        </p:spPr>
        <p:txBody>
          <a:bodyPr>
            <a:noAutofit/>
          </a:bodyPr>
          <a:lstStyle/>
          <a:p>
            <a:r>
              <a:rPr lang="en-US" sz="2400" dirty="0"/>
              <a:t>Conversion of low-semantics elements to high-semantics and search friendly forms</a:t>
            </a:r>
          </a:p>
          <a:p>
            <a:r>
              <a:rPr lang="en-US" sz="2400" dirty="0"/>
              <a:t>Example:</a:t>
            </a:r>
          </a:p>
          <a:p>
            <a:pPr lvl="1"/>
            <a:r>
              <a:rPr lang="en-US" sz="1800" dirty="0"/>
              <a:t>Input: street, city, state</a:t>
            </a:r>
          </a:p>
          <a:p>
            <a:pPr lvl="1"/>
            <a:r>
              <a:rPr lang="en-US" sz="1800" dirty="0"/>
              <a:t>Output: add longitude and latitude</a:t>
            </a:r>
          </a:p>
        </p:txBody>
      </p:sp>
      <p:sp>
        <p:nvSpPr>
          <p:cNvPr id="5" name="Rectangle 4"/>
          <p:cNvSpPr/>
          <p:nvPr/>
        </p:nvSpPr>
        <p:spPr>
          <a:xfrm>
            <a:off x="4977103" y="1699146"/>
            <a:ext cx="2031471"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Enrichment</a:t>
            </a:r>
          </a:p>
        </p:txBody>
      </p:sp>
      <p:sp>
        <p:nvSpPr>
          <p:cNvPr id="6" name="Rectangle 5"/>
          <p:cNvSpPr/>
          <p:nvPr/>
        </p:nvSpPr>
        <p:spPr>
          <a:xfrm>
            <a:off x="806460" y="1695018"/>
            <a:ext cx="3709839" cy="446276"/>
          </a:xfrm>
          <a:prstGeom prst="rect">
            <a:avLst/>
          </a:prstGeom>
          <a:solidFill>
            <a:schemeClr val="bg1">
              <a:lumMod val="95000"/>
            </a:schemeClr>
          </a:solidFill>
          <a:ln>
            <a:solidFill>
              <a:schemeClr val="bg1">
                <a:lumMod val="50000"/>
              </a:schemeClr>
            </a:solidFill>
          </a:ln>
        </p:spPr>
        <p:txBody>
          <a:bodyPr wrap="none">
            <a:spAutoFit/>
          </a:bodyPr>
          <a:lstStyle/>
          <a:p>
            <a:pPr algn="ctr"/>
            <a:r>
              <a:rPr lang="en-US" dirty="0">
                <a:solidFill>
                  <a:srgbClr val="000096"/>
                </a:solidFill>
              </a:rPr>
              <a:t>&lt;column-5&gt;</a:t>
            </a:r>
            <a:r>
              <a:rPr lang="en-US" dirty="0">
                <a:solidFill>
                  <a:srgbClr val="000000"/>
                </a:solidFill>
              </a:rPr>
              <a:t>42</a:t>
            </a:r>
            <a:r>
              <a:rPr lang="en-US" dirty="0">
                <a:solidFill>
                  <a:srgbClr val="000096"/>
                </a:solidFill>
              </a:rPr>
              <a:t>&lt;/column-5&gt;</a:t>
            </a:r>
          </a:p>
        </p:txBody>
      </p:sp>
      <p:sp>
        <p:nvSpPr>
          <p:cNvPr id="7" name="TextBox 6"/>
          <p:cNvSpPr txBox="1"/>
          <p:nvPr/>
        </p:nvSpPr>
        <p:spPr>
          <a:xfrm>
            <a:off x="4875212" y="3200400"/>
            <a:ext cx="6096000" cy="369332"/>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800" dirty="0">
                <a:solidFill>
                  <a:srgbClr val="000096"/>
                </a:solidFill>
              </a:rPr>
              <a:t>&lt;c:PersonGenderCode&gt;</a:t>
            </a:r>
            <a:r>
              <a:rPr lang="en-US" sz="1800" dirty="0">
                <a:solidFill>
                  <a:srgbClr val="000000"/>
                </a:solidFill>
              </a:rPr>
              <a:t>Female</a:t>
            </a:r>
            <a:r>
              <a:rPr lang="en-US" sz="1800" dirty="0">
                <a:solidFill>
                  <a:srgbClr val="000096"/>
                </a:solidFill>
              </a:rPr>
              <a:t>&lt;/c:PersonGenderCode&gt;</a:t>
            </a:r>
            <a:endParaRPr lang="en-US" sz="1800" dirty="0"/>
          </a:p>
        </p:txBody>
      </p:sp>
      <p:sp>
        <p:nvSpPr>
          <p:cNvPr id="8" name="Right Arrow 7"/>
          <p:cNvSpPr/>
          <p:nvPr/>
        </p:nvSpPr>
        <p:spPr>
          <a:xfrm>
            <a:off x="4259490" y="2170246"/>
            <a:ext cx="514467" cy="3231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133379" y="2102892"/>
            <a:ext cx="514467" cy="3231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099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012" y="448256"/>
            <a:ext cx="9289603" cy="584640"/>
          </a:xfrm>
        </p:spPr>
        <p:txBody>
          <a:bodyPr/>
          <a:lstStyle/>
          <a:p>
            <a:r>
              <a:rPr lang="en-US" b="1" dirty="0"/>
              <a:t>Data "Opaqueness"</a:t>
            </a:r>
          </a:p>
        </p:txBody>
      </p:sp>
      <p:sp>
        <p:nvSpPr>
          <p:cNvPr id="3" name="Content Placeholder 2"/>
          <p:cNvSpPr>
            <a:spLocks noGrp="1"/>
          </p:cNvSpPr>
          <p:nvPr>
            <p:ph idx="4294967295"/>
          </p:nvPr>
        </p:nvSpPr>
        <p:spPr>
          <a:xfrm>
            <a:off x="907227" y="1237343"/>
            <a:ext cx="10156825" cy="4144963"/>
          </a:xfrm>
        </p:spPr>
        <p:txBody>
          <a:bodyPr>
            <a:normAutofit fontScale="62500" lnSpcReduction="20000"/>
          </a:bodyPr>
          <a:lstStyle/>
          <a:p>
            <a:r>
              <a:rPr lang="en-US" b="1" dirty="0"/>
              <a:t>Muddy</a:t>
            </a:r>
          </a:p>
          <a:p>
            <a:pPr lvl="1"/>
            <a:r>
              <a:rPr lang="en-US" dirty="0"/>
              <a:t>No precise definitions and validation for data elements and code values</a:t>
            </a:r>
          </a:p>
          <a:p>
            <a:pPr lvl="1"/>
            <a:r>
              <a:rPr lang="en-US" dirty="0"/>
              <a:t>Expensive to integrate into other systems</a:t>
            </a:r>
          </a:p>
          <a:p>
            <a:pPr lvl="1"/>
            <a:r>
              <a:rPr lang="en-US" dirty="0"/>
              <a:t>Difficult to generate consistent reports over time and across projects</a:t>
            </a:r>
          </a:p>
          <a:p>
            <a:pPr lvl="1"/>
            <a:r>
              <a:rPr lang="en-US" dirty="0"/>
              <a:t>No data stewardship and change control</a:t>
            </a:r>
          </a:p>
          <a:p>
            <a:pPr lvl="1"/>
            <a:r>
              <a:rPr lang="en-US" dirty="0"/>
              <a:t>No "enrichment" processes</a:t>
            </a:r>
          </a:p>
          <a:p>
            <a:r>
              <a:rPr lang="en-US" b="1" dirty="0"/>
              <a:t>Clear</a:t>
            </a:r>
          </a:p>
          <a:p>
            <a:pPr lvl="1"/>
            <a:r>
              <a:rPr lang="en-US" dirty="0"/>
              <a:t>Precise definitions for each data element and code values</a:t>
            </a:r>
          </a:p>
          <a:p>
            <a:pPr lvl="1"/>
            <a:r>
              <a:rPr lang="en-US" dirty="0"/>
              <a:t>Multiple sources continuously harmonized into canonical forms</a:t>
            </a:r>
          </a:p>
          <a:p>
            <a:pPr lvl="1"/>
            <a:r>
              <a:rPr lang="en-US" dirty="0"/>
              <a:t>Low cost to integrate and share with other systems</a:t>
            </a:r>
          </a:p>
          <a:p>
            <a:pPr lvl="1"/>
            <a:r>
              <a:rPr lang="en-US" dirty="0"/>
              <a:t>Designed for multiple purposes</a:t>
            </a:r>
          </a:p>
          <a:p>
            <a:pPr lvl="1"/>
            <a:r>
              <a:rPr lang="en-US" dirty="0"/>
              <a:t>Strong data stewardship and robust change control</a:t>
            </a:r>
          </a:p>
          <a:p>
            <a:pPr lvl="1"/>
            <a:r>
              <a:rPr lang="en-US" dirty="0"/>
              <a:t>Continual data enrichment</a:t>
            </a:r>
          </a:p>
        </p:txBody>
      </p:sp>
      <p:sp>
        <p:nvSpPr>
          <p:cNvPr id="5" name="TextBox 4"/>
          <p:cNvSpPr txBox="1"/>
          <p:nvPr/>
        </p:nvSpPr>
        <p:spPr>
          <a:xfrm>
            <a:off x="4037012" y="5791200"/>
            <a:ext cx="7176967" cy="446276"/>
          </a:xfrm>
          <a:prstGeom prst="rect">
            <a:avLst/>
          </a:prstGeom>
          <a:noFill/>
        </p:spPr>
        <p:txBody>
          <a:bodyPr wrap="none" rtlCol="0">
            <a:spAutoFit/>
          </a:bodyPr>
          <a:lstStyle/>
          <a:p>
            <a:r>
              <a:rPr lang="en-US" i="1" dirty="0"/>
              <a:t>How clear are the semantics of our integration hub?</a:t>
            </a:r>
          </a:p>
        </p:txBody>
      </p:sp>
    </p:spTree>
    <p:extLst>
      <p:ext uri="{BB962C8B-B14F-4D97-AF65-F5344CB8AC3E}">
        <p14:creationId xmlns:p14="http://schemas.microsoft.com/office/powerpoint/2010/main" val="75078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457200"/>
            <a:ext cx="9573695" cy="584640"/>
          </a:xfrm>
        </p:spPr>
        <p:txBody>
          <a:bodyPr/>
          <a:lstStyle/>
          <a:p>
            <a:r>
              <a:rPr lang="en-US" b="1" dirty="0"/>
              <a:t>Data Analyzer / Data Profiler</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05185" y="1693552"/>
            <a:ext cx="8802061" cy="4621983"/>
          </a:xfrm>
          <a:prstGeom prst="rect">
            <a:avLst/>
          </a:prstGeom>
          <a:noFill/>
          <a:ln>
            <a:noFill/>
          </a:ln>
        </p:spPr>
      </p:pic>
    </p:spTree>
    <p:extLst>
      <p:ext uri="{BB962C8B-B14F-4D97-AF65-F5344CB8AC3E}">
        <p14:creationId xmlns:p14="http://schemas.microsoft.com/office/powerpoint/2010/main" val="1017177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431934"/>
            <a:ext cx="9541485" cy="584640"/>
          </a:xfrm>
        </p:spPr>
        <p:txBody>
          <a:bodyPr/>
          <a:lstStyle/>
          <a:p>
            <a:r>
              <a:rPr lang="en-US" b="1" dirty="0"/>
              <a:t>Avoid Data Archaeology</a:t>
            </a:r>
          </a:p>
        </p:txBody>
      </p:sp>
      <p:sp>
        <p:nvSpPr>
          <p:cNvPr id="3" name="Content Placeholder 2"/>
          <p:cNvSpPr>
            <a:spLocks noGrp="1"/>
          </p:cNvSpPr>
          <p:nvPr>
            <p:ph idx="4294967295"/>
          </p:nvPr>
        </p:nvSpPr>
        <p:spPr>
          <a:xfrm>
            <a:off x="4570412" y="1371600"/>
            <a:ext cx="7110412" cy="3417887"/>
          </a:xfrm>
        </p:spPr>
        <p:txBody>
          <a:bodyPr>
            <a:normAutofit/>
          </a:bodyPr>
          <a:lstStyle/>
          <a:p>
            <a:r>
              <a:rPr lang="en-US" sz="2800" dirty="0"/>
              <a:t>Time consuming task of converting numeric representations to symbolic representations</a:t>
            </a:r>
          </a:p>
          <a:p>
            <a:r>
              <a:rPr lang="en-US" sz="2800" dirty="0"/>
              <a:t>Focus on strong metadata management and metadata services</a:t>
            </a:r>
          </a:p>
        </p:txBody>
      </p:sp>
      <p:pic>
        <p:nvPicPr>
          <p:cNvPr id="2050" name="Picture 2" descr="Image result for archae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 y="3323771"/>
            <a:ext cx="3656648" cy="166687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Oval Callout 4"/>
          <p:cNvSpPr/>
          <p:nvPr/>
        </p:nvSpPr>
        <p:spPr>
          <a:xfrm>
            <a:off x="1726750" y="1600200"/>
            <a:ext cx="2336191" cy="1447800"/>
          </a:xfrm>
          <a:prstGeom prst="wedgeEllipseCallout">
            <a:avLst>
              <a:gd name="adj1" fmla="val -18349"/>
              <a:gd name="adj2" fmla="val 7954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does</a:t>
            </a:r>
          </a:p>
          <a:p>
            <a:pPr algn="ctr"/>
            <a:r>
              <a:rPr lang="en-US" b="1" dirty="0">
                <a:solidFill>
                  <a:schemeClr val="tx1"/>
                </a:solidFill>
              </a:rPr>
              <a:t>'42' mean?</a:t>
            </a:r>
          </a:p>
        </p:txBody>
      </p:sp>
      <p:sp>
        <p:nvSpPr>
          <p:cNvPr id="7" name="Rectangle 6"/>
          <p:cNvSpPr/>
          <p:nvPr/>
        </p:nvSpPr>
        <p:spPr>
          <a:xfrm>
            <a:off x="2032266" y="5372100"/>
            <a:ext cx="715410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XML Schemas (data quality)</a:t>
            </a:r>
          </a:p>
        </p:txBody>
      </p:sp>
      <p:sp>
        <p:nvSpPr>
          <p:cNvPr id="8" name="Rectangle 7"/>
          <p:cNvSpPr/>
          <p:nvPr/>
        </p:nvSpPr>
        <p:spPr>
          <a:xfrm>
            <a:off x="2016961" y="5905500"/>
            <a:ext cx="7169414"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and Reference Data (Semantics)</a:t>
            </a:r>
          </a:p>
        </p:txBody>
      </p:sp>
    </p:spTree>
    <p:extLst>
      <p:ext uri="{BB962C8B-B14F-4D97-AF65-F5344CB8AC3E}">
        <p14:creationId xmlns:p14="http://schemas.microsoft.com/office/powerpoint/2010/main" val="4205722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412" y="533400"/>
            <a:ext cx="9573695" cy="584640"/>
          </a:xfrm>
        </p:spPr>
        <p:txBody>
          <a:bodyPr/>
          <a:lstStyle/>
          <a:p>
            <a:r>
              <a:rPr lang="en-US" b="1" dirty="0"/>
              <a:t>"Semantics" vs. "semantics"</a:t>
            </a:r>
          </a:p>
        </p:txBody>
      </p:sp>
      <p:sp>
        <p:nvSpPr>
          <p:cNvPr id="3" name="Content Placeholder 2"/>
          <p:cNvSpPr>
            <a:spLocks noGrp="1"/>
          </p:cNvSpPr>
          <p:nvPr>
            <p:ph idx="1"/>
          </p:nvPr>
        </p:nvSpPr>
        <p:spPr/>
        <p:txBody>
          <a:bodyPr/>
          <a:lstStyle/>
          <a:p>
            <a:pPr marL="434340" indent="-342900">
              <a:buFont typeface="Arial"/>
              <a:buChar char="•"/>
            </a:pPr>
            <a:r>
              <a:rPr lang="en-US" b="1" dirty="0"/>
              <a:t>Semantics</a:t>
            </a:r>
            <a:r>
              <a:rPr lang="en-US" dirty="0"/>
              <a:t> with an uppercase "S" usually refers to the Semantic Web technology stack (RDF, SPARQL, inference)</a:t>
            </a:r>
          </a:p>
          <a:p>
            <a:pPr marL="434340" indent="-342900">
              <a:buFont typeface="Arial"/>
              <a:buChar char="•"/>
            </a:pPr>
            <a:r>
              <a:rPr lang="en-US" b="1" dirty="0"/>
              <a:t>semantics</a:t>
            </a:r>
            <a:r>
              <a:rPr lang="en-US" dirty="0"/>
              <a:t> (with a lower case) usually refers to the process of creating shared meaning across multiple business units.  This refers to the processes of Data Stewardship, Data Governance and metadata registries</a:t>
            </a:r>
          </a:p>
          <a:p>
            <a:pPr marL="434340" indent="-342900">
              <a:buFont typeface="Arial"/>
              <a:buChar char="•"/>
            </a:pPr>
            <a:r>
              <a:rPr lang="en-US" dirty="0"/>
              <a:t>Our recommendation is to use 90% documents and RDF (Semantics) to link documents</a:t>
            </a:r>
          </a:p>
          <a:p>
            <a:pPr marL="434340" indent="-342900">
              <a:buFont typeface="Arial"/>
              <a:buChar char="•"/>
            </a:pPr>
            <a:r>
              <a:rPr lang="en-US" dirty="0"/>
              <a:t>We do not recommend storing canonical documents in pure RDF</a:t>
            </a:r>
          </a:p>
        </p:txBody>
      </p:sp>
    </p:spTree>
    <p:extLst>
      <p:ext uri="{BB962C8B-B14F-4D97-AF65-F5344CB8AC3E}">
        <p14:creationId xmlns:p14="http://schemas.microsoft.com/office/powerpoint/2010/main" val="3098110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431360"/>
            <a:ext cx="9573695" cy="584640"/>
          </a:xfrm>
        </p:spPr>
        <p:txBody>
          <a:bodyPr/>
          <a:lstStyle/>
          <a:p>
            <a:r>
              <a:rPr lang="en-US" b="1" dirty="0"/>
              <a:t>The Role of Search</a:t>
            </a:r>
          </a:p>
        </p:txBody>
      </p:sp>
      <p:sp>
        <p:nvSpPr>
          <p:cNvPr id="3" name="Content Placeholder 2"/>
          <p:cNvSpPr>
            <a:spLocks noGrp="1"/>
          </p:cNvSpPr>
          <p:nvPr>
            <p:ph idx="1"/>
          </p:nvPr>
        </p:nvSpPr>
        <p:spPr>
          <a:xfrm>
            <a:off x="608012" y="3810000"/>
            <a:ext cx="11087245" cy="2438400"/>
          </a:xfrm>
        </p:spPr>
        <p:txBody>
          <a:bodyPr/>
          <a:lstStyle/>
          <a:p>
            <a:pPr marL="434340" indent="-342900">
              <a:buFont typeface="Arial"/>
              <a:buChar char="•"/>
            </a:pPr>
            <a:r>
              <a:rPr lang="en-US" dirty="0"/>
              <a:t>Many systems don't integrate search well into their data</a:t>
            </a:r>
          </a:p>
          <a:p>
            <a:pPr marL="434340" indent="-342900">
              <a:buFont typeface="Arial"/>
              <a:buChar char="•"/>
            </a:pPr>
            <a:r>
              <a:rPr lang="en-US" dirty="0"/>
              <a:t>Calculating keyword density is hard</a:t>
            </a:r>
          </a:p>
          <a:p>
            <a:pPr marL="434340" indent="-342900">
              <a:buFont typeface="Arial"/>
              <a:buChar char="•"/>
            </a:pPr>
            <a:r>
              <a:rPr lang="en-US" dirty="0"/>
              <a:t>Calculating concept density is even harder</a:t>
            </a:r>
          </a:p>
          <a:p>
            <a:pPr marL="434340" indent="-342900">
              <a:buFont typeface="Arial"/>
              <a:buChar char="•"/>
            </a:pPr>
            <a:r>
              <a:rPr lang="en-US" dirty="0"/>
              <a:t>Great data hubs must come up with ways to make it easy to find the data you need</a:t>
            </a:r>
          </a:p>
        </p:txBody>
      </p:sp>
      <p:pic>
        <p:nvPicPr>
          <p:cNvPr id="5" name="Picture 4"/>
          <p:cNvPicPr>
            <a:picLocks noChangeAspect="1"/>
          </p:cNvPicPr>
          <p:nvPr/>
        </p:nvPicPr>
        <p:blipFill>
          <a:blip r:embed="rId2"/>
          <a:stretch>
            <a:fillRect/>
          </a:stretch>
        </p:blipFill>
        <p:spPr>
          <a:xfrm>
            <a:off x="3198812" y="1295400"/>
            <a:ext cx="5080000" cy="2235200"/>
          </a:xfrm>
          <a:prstGeom prst="rect">
            <a:avLst/>
          </a:prstGeom>
        </p:spPr>
      </p:pic>
    </p:spTree>
    <p:extLst>
      <p:ext uri="{BB962C8B-B14F-4D97-AF65-F5344CB8AC3E}">
        <p14:creationId xmlns:p14="http://schemas.microsoft.com/office/powerpoint/2010/main" val="798672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3212" y="546187"/>
            <a:ext cx="9573695" cy="584640"/>
          </a:xfrm>
        </p:spPr>
        <p:txBody>
          <a:bodyPr/>
          <a:lstStyle/>
          <a:p>
            <a:r>
              <a:rPr lang="en-US" b="1" dirty="0"/>
              <a:t>Applications tightly coupled to  database</a:t>
            </a:r>
          </a:p>
        </p:txBody>
      </p:sp>
      <p:sp>
        <p:nvSpPr>
          <p:cNvPr id="3" name="Content Placeholder 2"/>
          <p:cNvSpPr>
            <a:spLocks noGrp="1"/>
          </p:cNvSpPr>
          <p:nvPr>
            <p:ph idx="1"/>
          </p:nvPr>
        </p:nvSpPr>
        <p:spPr>
          <a:xfrm>
            <a:off x="531812" y="5105400"/>
            <a:ext cx="11087245" cy="1143000"/>
          </a:xfrm>
        </p:spPr>
        <p:txBody>
          <a:bodyPr/>
          <a:lstStyle/>
          <a:p>
            <a:r>
              <a:rPr lang="en-US" dirty="0"/>
              <a:t>The root cause of many integration problems is that the application is tightly coupled to the database.   Raw data dumped about of a typical RDBMS is almost useless without using the logic within and application.</a:t>
            </a:r>
          </a:p>
        </p:txBody>
      </p:sp>
      <p:sp>
        <p:nvSpPr>
          <p:cNvPr id="5" name="Rounded Rectangle 4"/>
          <p:cNvSpPr/>
          <p:nvPr/>
        </p:nvSpPr>
        <p:spPr>
          <a:xfrm>
            <a:off x="1065212" y="1905000"/>
            <a:ext cx="2438400" cy="685800"/>
          </a:xfrm>
          <a:prstGeom prst="roundRect">
            <a:avLst/>
          </a:prstGeom>
          <a:solidFill>
            <a:srgbClr val="D7D8EE"/>
          </a:solidFill>
          <a:ln w="127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b="1" dirty="0">
                <a:solidFill>
                  <a:schemeClr val="tx1"/>
                </a:solidFill>
              </a:rPr>
              <a:t>Application</a:t>
            </a:r>
            <a:endParaRPr lang="en-US" sz="1600" dirty="0">
              <a:solidFill>
                <a:schemeClr val="tx1"/>
              </a:solidFill>
            </a:endParaRPr>
          </a:p>
        </p:txBody>
      </p:sp>
      <p:sp>
        <p:nvSpPr>
          <p:cNvPr id="6" name="Rounded Rectangle 5"/>
          <p:cNvSpPr/>
          <p:nvPr/>
        </p:nvSpPr>
        <p:spPr>
          <a:xfrm>
            <a:off x="1065212" y="3886200"/>
            <a:ext cx="2438400" cy="685800"/>
          </a:xfrm>
          <a:prstGeom prst="roundRect">
            <a:avLst/>
          </a:prstGeom>
          <a:solidFill>
            <a:srgbClr val="D7D8EE"/>
          </a:solidFill>
          <a:ln w="127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1600" b="1" dirty="0">
                <a:solidFill>
                  <a:schemeClr val="tx1"/>
                </a:solidFill>
              </a:rPr>
              <a:t>Database</a:t>
            </a:r>
            <a:endParaRPr lang="en-US" sz="1600" dirty="0">
              <a:solidFill>
                <a:schemeClr val="tx1"/>
              </a:solidFill>
            </a:endParaRPr>
          </a:p>
        </p:txBody>
      </p:sp>
      <p:sp>
        <p:nvSpPr>
          <p:cNvPr id="7" name="Up-Down Arrow 6"/>
          <p:cNvSpPr/>
          <p:nvPr/>
        </p:nvSpPr>
        <p:spPr>
          <a:xfrm>
            <a:off x="1979612" y="2590800"/>
            <a:ext cx="533400" cy="1295400"/>
          </a:xfrm>
          <a:prstGeom prst="upDownArrow">
            <a:avLst/>
          </a:prstGeom>
          <a:solidFill>
            <a:schemeClr val="tx1">
              <a:lumMod val="90000"/>
              <a:lumOff val="10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8" name="TextBox 7"/>
          <p:cNvSpPr txBox="1"/>
          <p:nvPr/>
        </p:nvSpPr>
        <p:spPr>
          <a:xfrm>
            <a:off x="2817812" y="3048000"/>
            <a:ext cx="2038456" cy="353943"/>
          </a:xfrm>
          <a:prstGeom prst="rect">
            <a:avLst/>
          </a:prstGeom>
          <a:noFill/>
        </p:spPr>
        <p:txBody>
          <a:bodyPr vert="horz" wrap="none" lIns="0" tIns="0" rIns="0" bIns="0" rtlCol="0" anchor="t" anchorCtr="0">
            <a:spAutoFit/>
          </a:bodyPr>
          <a:lstStyle/>
          <a:p>
            <a:pPr>
              <a:buClr>
                <a:schemeClr val="tx2"/>
              </a:buClr>
            </a:pPr>
            <a:r>
              <a:rPr lang="en-US" dirty="0"/>
              <a:t>Tightly Coupled </a:t>
            </a:r>
          </a:p>
        </p:txBody>
      </p:sp>
      <p:sp>
        <p:nvSpPr>
          <p:cNvPr id="9" name="Right Arrow 8"/>
          <p:cNvSpPr/>
          <p:nvPr/>
        </p:nvSpPr>
        <p:spPr>
          <a:xfrm>
            <a:off x="3503612" y="2057400"/>
            <a:ext cx="1981200" cy="304800"/>
          </a:xfrm>
          <a:prstGeom prst="rightArrow">
            <a:avLst/>
          </a:prstGeom>
          <a:solidFill>
            <a:srgbClr val="1A1A1A"/>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0" name="Right Arrow 9"/>
          <p:cNvSpPr/>
          <p:nvPr/>
        </p:nvSpPr>
        <p:spPr>
          <a:xfrm>
            <a:off x="3503612" y="4114800"/>
            <a:ext cx="1981200" cy="304800"/>
          </a:xfrm>
          <a:prstGeom prst="rightArrow">
            <a:avLst/>
          </a:prstGeom>
          <a:solidFill>
            <a:srgbClr val="1A1A1A"/>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sp>
        <p:nvSpPr>
          <p:cNvPr id="11" name="TextBox 10"/>
          <p:cNvSpPr txBox="1"/>
          <p:nvPr/>
        </p:nvSpPr>
        <p:spPr>
          <a:xfrm>
            <a:off x="5713412" y="4038600"/>
            <a:ext cx="3852097" cy="353943"/>
          </a:xfrm>
          <a:prstGeom prst="rect">
            <a:avLst/>
          </a:prstGeom>
          <a:noFill/>
        </p:spPr>
        <p:txBody>
          <a:bodyPr vert="horz" wrap="none" lIns="0" tIns="0" rIns="0" bIns="0" rtlCol="0" anchor="t" anchorCtr="0">
            <a:spAutoFit/>
          </a:bodyPr>
          <a:lstStyle/>
          <a:p>
            <a:pPr>
              <a:buClr>
                <a:schemeClr val="tx2"/>
              </a:buClr>
            </a:pPr>
            <a:r>
              <a:rPr lang="en-US" dirty="0"/>
              <a:t>CSV files with Low semantics</a:t>
            </a:r>
          </a:p>
        </p:txBody>
      </p:sp>
      <p:sp>
        <p:nvSpPr>
          <p:cNvPr id="12" name="TextBox 11"/>
          <p:cNvSpPr txBox="1"/>
          <p:nvPr/>
        </p:nvSpPr>
        <p:spPr>
          <a:xfrm flipH="1">
            <a:off x="5713412" y="2057400"/>
            <a:ext cx="4343400" cy="353943"/>
          </a:xfrm>
          <a:prstGeom prst="rect">
            <a:avLst/>
          </a:prstGeom>
          <a:noFill/>
        </p:spPr>
        <p:txBody>
          <a:bodyPr vert="horz" wrap="square" lIns="0" tIns="0" rIns="0" bIns="0" rtlCol="0" anchor="t" anchorCtr="0">
            <a:spAutoFit/>
          </a:bodyPr>
          <a:lstStyle/>
          <a:p>
            <a:pPr>
              <a:buClr>
                <a:schemeClr val="tx2"/>
              </a:buClr>
            </a:pPr>
            <a:r>
              <a:rPr lang="en-US" dirty="0"/>
              <a:t>Document web services?</a:t>
            </a:r>
          </a:p>
        </p:txBody>
      </p:sp>
    </p:spTree>
    <p:extLst>
      <p:ext uri="{BB962C8B-B14F-4D97-AF65-F5344CB8AC3E}">
        <p14:creationId xmlns:p14="http://schemas.microsoft.com/office/powerpoint/2010/main" val="1644218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917" y="452871"/>
            <a:ext cx="9573695" cy="584640"/>
          </a:xfrm>
        </p:spPr>
        <p:txBody>
          <a:bodyPr/>
          <a:lstStyle/>
          <a:p>
            <a:r>
              <a:rPr lang="en-US" b="1" dirty="0"/>
              <a:t>Metcalf's Law</a:t>
            </a:r>
          </a:p>
        </p:txBody>
      </p:sp>
      <p:sp>
        <p:nvSpPr>
          <p:cNvPr id="4" name="TextBox 3"/>
          <p:cNvSpPr txBox="1"/>
          <p:nvPr/>
        </p:nvSpPr>
        <p:spPr>
          <a:xfrm>
            <a:off x="1751012" y="1219200"/>
            <a:ext cx="8229600" cy="707886"/>
          </a:xfrm>
          <a:prstGeom prst="rect">
            <a:avLst/>
          </a:prstGeom>
          <a:noFill/>
        </p:spPr>
        <p:txBody>
          <a:bodyPr vert="horz" wrap="square" lIns="0" tIns="0" rIns="0" bIns="0" rtlCol="0" anchor="t" anchorCtr="0">
            <a:spAutoFit/>
          </a:bodyPr>
          <a:lstStyle/>
          <a:p>
            <a:pPr>
              <a:buClr>
                <a:schemeClr val="tx2"/>
              </a:buClr>
            </a:pPr>
            <a:r>
              <a:rPr lang="en-US" i="1" dirty="0"/>
              <a:t>The value of a [system] is proportional to the square of the number of connected [systems]. </a:t>
            </a:r>
          </a:p>
        </p:txBody>
      </p:sp>
      <p:sp>
        <p:nvSpPr>
          <p:cNvPr id="5" name="TextBox 4"/>
          <p:cNvSpPr txBox="1"/>
          <p:nvPr/>
        </p:nvSpPr>
        <p:spPr>
          <a:xfrm>
            <a:off x="7237412" y="1752600"/>
            <a:ext cx="4265290" cy="246221"/>
          </a:xfrm>
          <a:prstGeom prst="rect">
            <a:avLst/>
          </a:prstGeom>
          <a:noFill/>
        </p:spPr>
        <p:txBody>
          <a:bodyPr vert="horz" wrap="none" lIns="0" tIns="0" rIns="0" bIns="0" rtlCol="0" anchor="t" anchorCtr="0">
            <a:spAutoFit/>
          </a:bodyPr>
          <a:lstStyle/>
          <a:p>
            <a:pPr>
              <a:buClr>
                <a:schemeClr val="tx2"/>
              </a:buClr>
            </a:pPr>
            <a:r>
              <a:rPr lang="en-US" sz="1600" dirty="0">
                <a:solidFill>
                  <a:schemeClr val="bg1">
                    <a:lumMod val="50000"/>
                  </a:schemeClr>
                </a:solidFill>
              </a:rPr>
              <a:t>https://</a:t>
            </a:r>
            <a:r>
              <a:rPr lang="en-US" sz="1600" dirty="0" err="1">
                <a:solidFill>
                  <a:schemeClr val="bg1">
                    <a:lumMod val="50000"/>
                  </a:schemeClr>
                </a:solidFill>
              </a:rPr>
              <a:t>en.wikipedia.org</a:t>
            </a:r>
            <a:r>
              <a:rPr lang="en-US" sz="1600" dirty="0">
                <a:solidFill>
                  <a:schemeClr val="bg1">
                    <a:lumMod val="50000"/>
                  </a:schemeClr>
                </a:solidFill>
              </a:rPr>
              <a:t>/wiki/Metcalfe%27s_law</a:t>
            </a:r>
          </a:p>
        </p:txBody>
      </p:sp>
      <p:cxnSp>
        <p:nvCxnSpPr>
          <p:cNvPr id="7" name="Straight Arrow Connector 6"/>
          <p:cNvCxnSpPr/>
          <p:nvPr/>
        </p:nvCxnSpPr>
        <p:spPr>
          <a:xfrm flipV="1">
            <a:off x="1693871" y="2455785"/>
            <a:ext cx="0" cy="3048000"/>
          </a:xfrm>
          <a:prstGeom prst="straightConnector1">
            <a:avLst/>
          </a:prstGeom>
          <a:ln w="38100" cap="flat">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693871" y="5503785"/>
            <a:ext cx="6019800" cy="0"/>
          </a:xfrm>
          <a:prstGeom prst="straightConnector1">
            <a:avLst/>
          </a:prstGeom>
          <a:ln w="38100" cap="flat">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22471" y="2531985"/>
            <a:ext cx="2098656" cy="353943"/>
          </a:xfrm>
          <a:prstGeom prst="rect">
            <a:avLst/>
          </a:prstGeom>
          <a:noFill/>
        </p:spPr>
        <p:txBody>
          <a:bodyPr vert="horz" wrap="none" lIns="0" tIns="0" rIns="0" bIns="0" rtlCol="0" anchor="t" anchorCtr="0">
            <a:spAutoFit/>
          </a:bodyPr>
          <a:lstStyle/>
          <a:p>
            <a:pPr>
              <a:buClr>
                <a:schemeClr val="tx2"/>
              </a:buClr>
            </a:pPr>
            <a:r>
              <a:rPr lang="en-US" dirty="0"/>
              <a:t>Data Hub </a:t>
            </a:r>
            <a:r>
              <a:rPr lang="en-US" b="1" dirty="0"/>
              <a:t>Value</a:t>
            </a:r>
          </a:p>
        </p:txBody>
      </p:sp>
      <p:sp>
        <p:nvSpPr>
          <p:cNvPr id="11" name="TextBox 10"/>
          <p:cNvSpPr txBox="1"/>
          <p:nvPr/>
        </p:nvSpPr>
        <p:spPr>
          <a:xfrm>
            <a:off x="6246812" y="5715000"/>
            <a:ext cx="4098371" cy="353943"/>
          </a:xfrm>
          <a:prstGeom prst="rect">
            <a:avLst/>
          </a:prstGeom>
          <a:noFill/>
        </p:spPr>
        <p:txBody>
          <a:bodyPr vert="horz" wrap="none" lIns="0" tIns="0" rIns="0" bIns="0" rtlCol="0" anchor="t" anchorCtr="0">
            <a:spAutoFit/>
          </a:bodyPr>
          <a:lstStyle/>
          <a:p>
            <a:pPr>
              <a:buClr>
                <a:schemeClr val="tx2"/>
              </a:buClr>
            </a:pPr>
            <a:r>
              <a:rPr lang="en-US" dirty="0"/>
              <a:t>Number of Connected Systems</a:t>
            </a:r>
          </a:p>
        </p:txBody>
      </p:sp>
      <p:sp>
        <p:nvSpPr>
          <p:cNvPr id="14" name="Freeform 13"/>
          <p:cNvSpPr/>
          <p:nvPr/>
        </p:nvSpPr>
        <p:spPr>
          <a:xfrm>
            <a:off x="1674812" y="2362200"/>
            <a:ext cx="5663495" cy="2727362"/>
          </a:xfrm>
          <a:custGeom>
            <a:avLst/>
            <a:gdLst>
              <a:gd name="connsiteX0" fmla="*/ 0 w 5663495"/>
              <a:gd name="connsiteY0" fmla="*/ 3032162 h 3032162"/>
              <a:gd name="connsiteX1" fmla="*/ 2242070 w 5663495"/>
              <a:gd name="connsiteY1" fmla="*/ 2993288 h 3032162"/>
              <a:gd name="connsiteX2" fmla="*/ 3486224 w 5663495"/>
              <a:gd name="connsiteY2" fmla="*/ 2798919 h 3032162"/>
              <a:gd name="connsiteX3" fmla="*/ 4341581 w 5663495"/>
              <a:gd name="connsiteY3" fmla="*/ 2345390 h 3032162"/>
              <a:gd name="connsiteX4" fmla="*/ 4872938 w 5663495"/>
              <a:gd name="connsiteY4" fmla="*/ 1788198 h 3032162"/>
              <a:gd name="connsiteX5" fmla="*/ 5261736 w 5663495"/>
              <a:gd name="connsiteY5" fmla="*/ 1049594 h 3032162"/>
              <a:gd name="connsiteX6" fmla="*/ 5495015 w 5663495"/>
              <a:gd name="connsiteY6" fmla="*/ 505360 h 3032162"/>
              <a:gd name="connsiteX7" fmla="*/ 5663495 w 5663495"/>
              <a:gd name="connsiteY7" fmla="*/ 0 h 303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3495" h="3032162">
                <a:moveTo>
                  <a:pt x="0" y="3032162"/>
                </a:moveTo>
                <a:cubicBezTo>
                  <a:pt x="830516" y="3032162"/>
                  <a:pt x="1661033" y="3032162"/>
                  <a:pt x="2242070" y="2993288"/>
                </a:cubicBezTo>
                <a:cubicBezTo>
                  <a:pt x="2823107" y="2954414"/>
                  <a:pt x="3136306" y="2906902"/>
                  <a:pt x="3486224" y="2798919"/>
                </a:cubicBezTo>
                <a:cubicBezTo>
                  <a:pt x="3836142" y="2690936"/>
                  <a:pt x="4110462" y="2513843"/>
                  <a:pt x="4341581" y="2345390"/>
                </a:cubicBezTo>
                <a:cubicBezTo>
                  <a:pt x="4572700" y="2176937"/>
                  <a:pt x="4719579" y="2004164"/>
                  <a:pt x="4872938" y="1788198"/>
                </a:cubicBezTo>
                <a:cubicBezTo>
                  <a:pt x="5026297" y="1572232"/>
                  <a:pt x="5158057" y="1263400"/>
                  <a:pt x="5261736" y="1049594"/>
                </a:cubicBezTo>
                <a:cubicBezTo>
                  <a:pt x="5365415" y="835788"/>
                  <a:pt x="5428055" y="680292"/>
                  <a:pt x="5495015" y="505360"/>
                </a:cubicBezTo>
                <a:cubicBezTo>
                  <a:pt x="5561975" y="330428"/>
                  <a:pt x="5644055" y="84227"/>
                  <a:pt x="5663495" y="0"/>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5103812" y="5715000"/>
            <a:ext cx="457200" cy="353943"/>
          </a:xfrm>
          <a:prstGeom prst="rect">
            <a:avLst/>
          </a:prstGeom>
          <a:noFill/>
        </p:spPr>
        <p:txBody>
          <a:bodyPr vert="horz" wrap="square" lIns="0" tIns="0" rIns="0" bIns="0" rtlCol="0" anchor="t" anchorCtr="0">
            <a:spAutoFit/>
          </a:bodyPr>
          <a:lstStyle/>
          <a:p>
            <a:pPr>
              <a:buClr>
                <a:schemeClr val="tx2"/>
              </a:buClr>
            </a:pPr>
            <a:r>
              <a:rPr lang="en-US" dirty="0"/>
              <a:t>10</a:t>
            </a:r>
          </a:p>
        </p:txBody>
      </p:sp>
    </p:spTree>
    <p:extLst>
      <p:ext uri="{BB962C8B-B14F-4D97-AF65-F5344CB8AC3E}">
        <p14:creationId xmlns:p14="http://schemas.microsoft.com/office/powerpoint/2010/main" val="180166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170" y="365551"/>
            <a:ext cx="9289603" cy="584640"/>
          </a:xfrm>
        </p:spPr>
        <p:txBody>
          <a:bodyPr/>
          <a:lstStyle/>
          <a:p>
            <a:r>
              <a:rPr lang="en-US" b="1" dirty="0"/>
              <a:t>Six Database Core Architecture Patterns</a:t>
            </a:r>
          </a:p>
        </p:txBody>
      </p:sp>
      <p:grpSp>
        <p:nvGrpSpPr>
          <p:cNvPr id="3" name="Group 143"/>
          <p:cNvGrpSpPr/>
          <p:nvPr/>
        </p:nvGrpSpPr>
        <p:grpSpPr>
          <a:xfrm>
            <a:off x="462309" y="1237369"/>
            <a:ext cx="10969943" cy="4724400"/>
            <a:chOff x="228600" y="1600200"/>
            <a:chExt cx="8229600" cy="4724400"/>
          </a:xfrm>
        </p:grpSpPr>
        <p:sp>
          <p:nvSpPr>
            <p:cNvPr id="143" name="Text Placeholder 7"/>
            <p:cNvSpPr txBox="1">
              <a:spLocks/>
            </p:cNvSpPr>
            <p:nvPr/>
          </p:nvSpPr>
          <p:spPr>
            <a:xfrm>
              <a:off x="381000" y="1600200"/>
              <a:ext cx="1676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Relational</a:t>
              </a:r>
            </a:p>
          </p:txBody>
        </p:sp>
        <p:grpSp>
          <p:nvGrpSpPr>
            <p:cNvPr id="4" name="Group 143"/>
            <p:cNvGrpSpPr/>
            <p:nvPr/>
          </p:nvGrpSpPr>
          <p:grpSpPr>
            <a:xfrm>
              <a:off x="457200" y="2133600"/>
              <a:ext cx="1447800" cy="1447800"/>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77" name="Text Placeholder 7"/>
            <p:cNvSpPr txBox="1">
              <a:spLocks/>
            </p:cNvSpPr>
            <p:nvPr/>
          </p:nvSpPr>
          <p:spPr>
            <a:xfrm>
              <a:off x="2702216" y="1641035"/>
              <a:ext cx="3425524"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Analytical </a:t>
              </a:r>
              <a:r>
                <a:rPr kumimoji="0" lang="en-US" sz="2800" b="1" i="0" u="none" strike="noStrike" kern="0" cap="none" spc="0" normalizeH="0" baseline="0" noProof="0">
                  <a:ln>
                    <a:noFill/>
                  </a:ln>
                  <a:solidFill>
                    <a:schemeClr val="tx1"/>
                  </a:solidFill>
                  <a:effectLst/>
                  <a:uLnTx/>
                  <a:uFillTx/>
                  <a:latin typeface="Arial Narrow" pitchFamily="34" charset="0"/>
                  <a:ea typeface="Arial" charset="0"/>
                  <a:cs typeface="Arial"/>
                </a:rPr>
                <a:t>(read-mostly</a:t>
              </a:r>
              <a:r>
                <a:rPr kumimoji="0" lang="en-US" sz="2800" b="1" i="0" u="none" strike="noStrike" kern="0" cap="none" spc="0" normalizeH="0" noProof="0">
                  <a:ln>
                    <a:noFill/>
                  </a:ln>
                  <a:solidFill>
                    <a:schemeClr val="tx1"/>
                  </a:solidFill>
                  <a:effectLst/>
                  <a:uLnTx/>
                  <a:uFillTx/>
                  <a:latin typeface="Arial Narrow" pitchFamily="34" charset="0"/>
                  <a:ea typeface="Arial" charset="0"/>
                  <a:cs typeface="Arial"/>
                </a:rPr>
                <a:t> </a:t>
              </a: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OLAP)</a:t>
              </a:r>
            </a:p>
          </p:txBody>
        </p:sp>
        <p:sp>
          <p:nvSpPr>
            <p:cNvPr id="178" name="Text Placeholder 7"/>
            <p:cNvSpPr txBox="1">
              <a:spLocks/>
            </p:cNvSpPr>
            <p:nvPr/>
          </p:nvSpPr>
          <p:spPr>
            <a:xfrm>
              <a:off x="6629400" y="1600200"/>
              <a:ext cx="18288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Key-Value</a:t>
              </a:r>
            </a:p>
          </p:txBody>
        </p:sp>
        <p:sp>
          <p:nvSpPr>
            <p:cNvPr id="179" name="Text Placeholder 7"/>
            <p:cNvSpPr txBox="1">
              <a:spLocks/>
            </p:cNvSpPr>
            <p:nvPr/>
          </p:nvSpPr>
          <p:spPr>
            <a:xfrm>
              <a:off x="2286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Column-Family</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0" name="Text Placeholder 7"/>
            <p:cNvSpPr txBox="1">
              <a:spLocks/>
            </p:cNvSpPr>
            <p:nvPr/>
          </p:nvSpPr>
          <p:spPr>
            <a:xfrm>
              <a:off x="6324600" y="3810000"/>
              <a:ext cx="2057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Document</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1" name="Text Placeholder 7"/>
            <p:cNvSpPr txBox="1">
              <a:spLocks/>
            </p:cNvSpPr>
            <p:nvPr/>
          </p:nvSpPr>
          <p:spPr>
            <a:xfrm>
              <a:off x="30099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Graph</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5" name="Group 42"/>
            <p:cNvGrpSpPr/>
            <p:nvPr/>
          </p:nvGrpSpPr>
          <p:grpSpPr>
            <a:xfrm>
              <a:off x="6324600" y="4419600"/>
              <a:ext cx="2133600" cy="1905000"/>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3733800" y="2133600"/>
              <a:ext cx="1143000" cy="1524000"/>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3429000" y="4495800"/>
              <a:ext cx="1676400" cy="1600200"/>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6705600" y="2209800"/>
              <a:ext cx="1600200" cy="1447800"/>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457200" y="4495800"/>
              <a:ext cx="1676401" cy="1447800"/>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grpSp>
      <p:sp>
        <p:nvSpPr>
          <p:cNvPr id="13" name="TextBox 12"/>
          <p:cNvSpPr txBox="1"/>
          <p:nvPr/>
        </p:nvSpPr>
        <p:spPr>
          <a:xfrm>
            <a:off x="455612" y="6019800"/>
            <a:ext cx="7772400" cy="533400"/>
          </a:xfrm>
          <a:prstGeom prst="rect">
            <a:avLst/>
          </a:prstGeom>
          <a:noFill/>
        </p:spPr>
        <p:txBody>
          <a:bodyPr vert="horz" wrap="none" lIns="0" tIns="0" rIns="0" bIns="0" rtlCol="0" anchor="t" anchorCtr="0">
            <a:noAutofit/>
          </a:bodyPr>
          <a:lstStyle/>
          <a:p>
            <a:pPr>
              <a:buClr>
                <a:schemeClr val="tx2"/>
              </a:buClr>
            </a:pPr>
            <a:r>
              <a:rPr lang="en-US" dirty="0"/>
              <a:t>Which architectures are best for data lakes and data hubs?</a:t>
            </a:r>
          </a:p>
        </p:txBody>
      </p:sp>
    </p:spTree>
    <p:extLst>
      <p:ext uri="{BB962C8B-B14F-4D97-AF65-F5344CB8AC3E}">
        <p14:creationId xmlns:p14="http://schemas.microsoft.com/office/powerpoint/2010/main" val="233772674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271" y="459939"/>
            <a:ext cx="9573695" cy="584640"/>
          </a:xfrm>
        </p:spPr>
        <p:txBody>
          <a:bodyPr/>
          <a:lstStyle/>
          <a:p>
            <a:r>
              <a:rPr lang="en-US" b="1" dirty="0"/>
              <a:t>Lower Incremental Costs</a:t>
            </a:r>
          </a:p>
        </p:txBody>
      </p:sp>
      <p:sp>
        <p:nvSpPr>
          <p:cNvPr id="3" name="Content Placeholder 2"/>
          <p:cNvSpPr>
            <a:spLocks noGrp="1"/>
          </p:cNvSpPr>
          <p:nvPr>
            <p:ph idx="1"/>
          </p:nvPr>
        </p:nvSpPr>
        <p:spPr>
          <a:xfrm>
            <a:off x="608012" y="5791200"/>
            <a:ext cx="11087245" cy="838200"/>
          </a:xfrm>
        </p:spPr>
        <p:txBody>
          <a:bodyPr/>
          <a:lstStyle/>
          <a:p>
            <a:r>
              <a:rPr lang="en-US" dirty="0"/>
              <a:t>Each new outbound data service can leverage prior data loaded in the data hub.</a:t>
            </a:r>
          </a:p>
        </p:txBody>
      </p:sp>
      <p:cxnSp>
        <p:nvCxnSpPr>
          <p:cNvPr id="5" name="Straight Arrow Connector 4"/>
          <p:cNvCxnSpPr/>
          <p:nvPr/>
        </p:nvCxnSpPr>
        <p:spPr>
          <a:xfrm flipV="1">
            <a:off x="1979612" y="1371600"/>
            <a:ext cx="0" cy="3048000"/>
          </a:xfrm>
          <a:prstGeom prst="straightConnector1">
            <a:avLst/>
          </a:prstGeom>
          <a:ln w="38100" cap="flat">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1979612" y="4419600"/>
            <a:ext cx="6629400" cy="0"/>
          </a:xfrm>
          <a:prstGeom prst="straightConnector1">
            <a:avLst/>
          </a:prstGeom>
          <a:ln w="38100" cap="flat">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132012" y="1371600"/>
            <a:ext cx="7772400" cy="353943"/>
          </a:xfrm>
          <a:prstGeom prst="rect">
            <a:avLst/>
          </a:prstGeom>
          <a:noFill/>
        </p:spPr>
        <p:txBody>
          <a:bodyPr vert="horz" wrap="square" lIns="0" tIns="0" rIns="0" bIns="0" rtlCol="0" anchor="t" anchorCtr="0">
            <a:spAutoFit/>
          </a:bodyPr>
          <a:lstStyle/>
          <a:p>
            <a:pPr>
              <a:buClr>
                <a:schemeClr val="tx2"/>
              </a:buClr>
            </a:pPr>
            <a:r>
              <a:rPr lang="en-US" dirty="0"/>
              <a:t>Incremental Cost Per Data Outbound Service</a:t>
            </a:r>
          </a:p>
        </p:txBody>
      </p:sp>
      <p:sp>
        <p:nvSpPr>
          <p:cNvPr id="8" name="TextBox 7"/>
          <p:cNvSpPr txBox="1"/>
          <p:nvPr/>
        </p:nvSpPr>
        <p:spPr>
          <a:xfrm>
            <a:off x="4170353" y="4783215"/>
            <a:ext cx="4098371" cy="353943"/>
          </a:xfrm>
          <a:prstGeom prst="rect">
            <a:avLst/>
          </a:prstGeom>
          <a:noFill/>
        </p:spPr>
        <p:txBody>
          <a:bodyPr vert="horz" wrap="none" lIns="0" tIns="0" rIns="0" bIns="0" rtlCol="0" anchor="t" anchorCtr="0">
            <a:spAutoFit/>
          </a:bodyPr>
          <a:lstStyle/>
          <a:p>
            <a:pPr>
              <a:buClr>
                <a:schemeClr val="tx2"/>
              </a:buClr>
            </a:pPr>
            <a:r>
              <a:rPr lang="en-US" dirty="0"/>
              <a:t>Number of Connected Systems</a:t>
            </a:r>
          </a:p>
        </p:txBody>
      </p:sp>
      <p:sp>
        <p:nvSpPr>
          <p:cNvPr id="9" name="Freeform 8"/>
          <p:cNvSpPr/>
          <p:nvPr/>
        </p:nvSpPr>
        <p:spPr>
          <a:xfrm flipV="1">
            <a:off x="2055812" y="1976204"/>
            <a:ext cx="6272614" cy="1986195"/>
          </a:xfrm>
          <a:custGeom>
            <a:avLst/>
            <a:gdLst>
              <a:gd name="connsiteX0" fmla="*/ 0 w 5663495"/>
              <a:gd name="connsiteY0" fmla="*/ 3032162 h 3032162"/>
              <a:gd name="connsiteX1" fmla="*/ 2242070 w 5663495"/>
              <a:gd name="connsiteY1" fmla="*/ 2993288 h 3032162"/>
              <a:gd name="connsiteX2" fmla="*/ 3486224 w 5663495"/>
              <a:gd name="connsiteY2" fmla="*/ 2798919 h 3032162"/>
              <a:gd name="connsiteX3" fmla="*/ 4341581 w 5663495"/>
              <a:gd name="connsiteY3" fmla="*/ 2345390 h 3032162"/>
              <a:gd name="connsiteX4" fmla="*/ 4872938 w 5663495"/>
              <a:gd name="connsiteY4" fmla="*/ 1788198 h 3032162"/>
              <a:gd name="connsiteX5" fmla="*/ 5261736 w 5663495"/>
              <a:gd name="connsiteY5" fmla="*/ 1049594 h 3032162"/>
              <a:gd name="connsiteX6" fmla="*/ 5495015 w 5663495"/>
              <a:gd name="connsiteY6" fmla="*/ 505360 h 3032162"/>
              <a:gd name="connsiteX7" fmla="*/ 5663495 w 5663495"/>
              <a:gd name="connsiteY7" fmla="*/ 0 h 3032162"/>
              <a:gd name="connsiteX0" fmla="*/ 0 w 6298533"/>
              <a:gd name="connsiteY0" fmla="*/ 2948996 h 2948996"/>
              <a:gd name="connsiteX1" fmla="*/ 2242070 w 6298533"/>
              <a:gd name="connsiteY1" fmla="*/ 2910122 h 2948996"/>
              <a:gd name="connsiteX2" fmla="*/ 3486224 w 6298533"/>
              <a:gd name="connsiteY2" fmla="*/ 2715753 h 2948996"/>
              <a:gd name="connsiteX3" fmla="*/ 4341581 w 6298533"/>
              <a:gd name="connsiteY3" fmla="*/ 2262224 h 2948996"/>
              <a:gd name="connsiteX4" fmla="*/ 4872938 w 6298533"/>
              <a:gd name="connsiteY4" fmla="*/ 1705032 h 2948996"/>
              <a:gd name="connsiteX5" fmla="*/ 5261736 w 6298533"/>
              <a:gd name="connsiteY5" fmla="*/ 966428 h 2948996"/>
              <a:gd name="connsiteX6" fmla="*/ 5495015 w 6298533"/>
              <a:gd name="connsiteY6" fmla="*/ 422194 h 2948996"/>
              <a:gd name="connsiteX7" fmla="*/ 6298533 w 6298533"/>
              <a:gd name="connsiteY7" fmla="*/ 0 h 2948996"/>
              <a:gd name="connsiteX0" fmla="*/ 0 w 5637576"/>
              <a:gd name="connsiteY0" fmla="*/ 2965629 h 2965629"/>
              <a:gd name="connsiteX1" fmla="*/ 1581113 w 5637576"/>
              <a:gd name="connsiteY1" fmla="*/ 2910122 h 2965629"/>
              <a:gd name="connsiteX2" fmla="*/ 2825267 w 5637576"/>
              <a:gd name="connsiteY2" fmla="*/ 2715753 h 2965629"/>
              <a:gd name="connsiteX3" fmla="*/ 3680624 w 5637576"/>
              <a:gd name="connsiteY3" fmla="*/ 2262224 h 2965629"/>
              <a:gd name="connsiteX4" fmla="*/ 4211981 w 5637576"/>
              <a:gd name="connsiteY4" fmla="*/ 1705032 h 2965629"/>
              <a:gd name="connsiteX5" fmla="*/ 4600779 w 5637576"/>
              <a:gd name="connsiteY5" fmla="*/ 966428 h 2965629"/>
              <a:gd name="connsiteX6" fmla="*/ 4834058 w 5637576"/>
              <a:gd name="connsiteY6" fmla="*/ 422194 h 2965629"/>
              <a:gd name="connsiteX7" fmla="*/ 5637576 w 5637576"/>
              <a:gd name="connsiteY7" fmla="*/ 0 h 2965629"/>
              <a:gd name="connsiteX0" fmla="*/ 0 w 6078214"/>
              <a:gd name="connsiteY0" fmla="*/ 2832564 h 2832564"/>
              <a:gd name="connsiteX1" fmla="*/ 1581113 w 6078214"/>
              <a:gd name="connsiteY1" fmla="*/ 2777057 h 2832564"/>
              <a:gd name="connsiteX2" fmla="*/ 2825267 w 6078214"/>
              <a:gd name="connsiteY2" fmla="*/ 2582688 h 2832564"/>
              <a:gd name="connsiteX3" fmla="*/ 3680624 w 6078214"/>
              <a:gd name="connsiteY3" fmla="*/ 2129159 h 2832564"/>
              <a:gd name="connsiteX4" fmla="*/ 4211981 w 6078214"/>
              <a:gd name="connsiteY4" fmla="*/ 1571967 h 2832564"/>
              <a:gd name="connsiteX5" fmla="*/ 4600779 w 6078214"/>
              <a:gd name="connsiteY5" fmla="*/ 833363 h 2832564"/>
              <a:gd name="connsiteX6" fmla="*/ 4834058 w 6078214"/>
              <a:gd name="connsiteY6" fmla="*/ 289129 h 2832564"/>
              <a:gd name="connsiteX7" fmla="*/ 6078214 w 6078214"/>
              <a:gd name="connsiteY7" fmla="*/ 0 h 2832564"/>
              <a:gd name="connsiteX0" fmla="*/ 0 w 6078214"/>
              <a:gd name="connsiteY0" fmla="*/ 2832564 h 2832564"/>
              <a:gd name="connsiteX1" fmla="*/ 1581113 w 6078214"/>
              <a:gd name="connsiteY1" fmla="*/ 2777057 h 2832564"/>
              <a:gd name="connsiteX2" fmla="*/ 2825267 w 6078214"/>
              <a:gd name="connsiteY2" fmla="*/ 2582688 h 2832564"/>
              <a:gd name="connsiteX3" fmla="*/ 3680624 w 6078214"/>
              <a:gd name="connsiteY3" fmla="*/ 2129159 h 2832564"/>
              <a:gd name="connsiteX4" fmla="*/ 4211981 w 6078214"/>
              <a:gd name="connsiteY4" fmla="*/ 1571967 h 2832564"/>
              <a:gd name="connsiteX5" fmla="*/ 4834058 w 6078214"/>
              <a:gd name="connsiteY5" fmla="*/ 289129 h 2832564"/>
              <a:gd name="connsiteX6" fmla="*/ 6078214 w 6078214"/>
              <a:gd name="connsiteY6" fmla="*/ 0 h 2832564"/>
              <a:gd name="connsiteX0" fmla="*/ 0 w 6078214"/>
              <a:gd name="connsiteY0" fmla="*/ 2832564 h 2848803"/>
              <a:gd name="connsiteX1" fmla="*/ 1581113 w 6078214"/>
              <a:gd name="connsiteY1" fmla="*/ 2777057 h 2848803"/>
              <a:gd name="connsiteX2" fmla="*/ 3680624 w 6078214"/>
              <a:gd name="connsiteY2" fmla="*/ 2129159 h 2848803"/>
              <a:gd name="connsiteX3" fmla="*/ 4211981 w 6078214"/>
              <a:gd name="connsiteY3" fmla="*/ 1571967 h 2848803"/>
              <a:gd name="connsiteX4" fmla="*/ 4834058 w 6078214"/>
              <a:gd name="connsiteY4" fmla="*/ 289129 h 2848803"/>
              <a:gd name="connsiteX5" fmla="*/ 6078214 w 6078214"/>
              <a:gd name="connsiteY5" fmla="*/ 0 h 2848803"/>
              <a:gd name="connsiteX0" fmla="*/ 0 w 6078214"/>
              <a:gd name="connsiteY0" fmla="*/ 2832564 h 2833826"/>
              <a:gd name="connsiteX1" fmla="*/ 1581113 w 6078214"/>
              <a:gd name="connsiteY1" fmla="*/ 2777057 h 2833826"/>
              <a:gd name="connsiteX2" fmla="*/ 3330706 w 6078214"/>
              <a:gd name="connsiteY2" fmla="*/ 2411921 h 2833826"/>
              <a:gd name="connsiteX3" fmla="*/ 4211981 w 6078214"/>
              <a:gd name="connsiteY3" fmla="*/ 1571967 h 2833826"/>
              <a:gd name="connsiteX4" fmla="*/ 4834058 w 6078214"/>
              <a:gd name="connsiteY4" fmla="*/ 289129 h 2833826"/>
              <a:gd name="connsiteX5" fmla="*/ 6078214 w 6078214"/>
              <a:gd name="connsiteY5" fmla="*/ 0 h 2833826"/>
              <a:gd name="connsiteX0" fmla="*/ 0 w 6078214"/>
              <a:gd name="connsiteY0" fmla="*/ 2832564 h 2833826"/>
              <a:gd name="connsiteX1" fmla="*/ 1581113 w 6078214"/>
              <a:gd name="connsiteY1" fmla="*/ 2777057 h 2833826"/>
              <a:gd name="connsiteX2" fmla="*/ 3330706 w 6078214"/>
              <a:gd name="connsiteY2" fmla="*/ 2411921 h 2833826"/>
              <a:gd name="connsiteX3" fmla="*/ 4211981 w 6078214"/>
              <a:gd name="connsiteY3" fmla="*/ 1571967 h 2833826"/>
              <a:gd name="connsiteX4" fmla="*/ 4898858 w 6078214"/>
              <a:gd name="connsiteY4" fmla="*/ 388927 h 2833826"/>
              <a:gd name="connsiteX5" fmla="*/ 6078214 w 6078214"/>
              <a:gd name="connsiteY5" fmla="*/ 0 h 2833826"/>
              <a:gd name="connsiteX0" fmla="*/ 0 w 6272614"/>
              <a:gd name="connsiteY0" fmla="*/ 2716132 h 2717394"/>
              <a:gd name="connsiteX1" fmla="*/ 1581113 w 6272614"/>
              <a:gd name="connsiteY1" fmla="*/ 2660625 h 2717394"/>
              <a:gd name="connsiteX2" fmla="*/ 3330706 w 6272614"/>
              <a:gd name="connsiteY2" fmla="*/ 2295489 h 2717394"/>
              <a:gd name="connsiteX3" fmla="*/ 4211981 w 6272614"/>
              <a:gd name="connsiteY3" fmla="*/ 1455535 h 2717394"/>
              <a:gd name="connsiteX4" fmla="*/ 4898858 w 6272614"/>
              <a:gd name="connsiteY4" fmla="*/ 272495 h 2717394"/>
              <a:gd name="connsiteX5" fmla="*/ 6272614 w 6272614"/>
              <a:gd name="connsiteY5" fmla="*/ 0 h 2717394"/>
              <a:gd name="connsiteX0" fmla="*/ 0 w 6272614"/>
              <a:gd name="connsiteY0" fmla="*/ 2716132 h 2717394"/>
              <a:gd name="connsiteX1" fmla="*/ 1581113 w 6272614"/>
              <a:gd name="connsiteY1" fmla="*/ 2660625 h 2717394"/>
              <a:gd name="connsiteX2" fmla="*/ 3330706 w 6272614"/>
              <a:gd name="connsiteY2" fmla="*/ 2295489 h 2717394"/>
              <a:gd name="connsiteX3" fmla="*/ 4211981 w 6272614"/>
              <a:gd name="connsiteY3" fmla="*/ 1455535 h 2717394"/>
              <a:gd name="connsiteX4" fmla="*/ 4911817 w 6272614"/>
              <a:gd name="connsiteY4" fmla="*/ 555258 h 2717394"/>
              <a:gd name="connsiteX5" fmla="*/ 6272614 w 6272614"/>
              <a:gd name="connsiteY5" fmla="*/ 0 h 2717394"/>
              <a:gd name="connsiteX0" fmla="*/ 0 w 6272614"/>
              <a:gd name="connsiteY0" fmla="*/ 2716132 h 2722893"/>
              <a:gd name="connsiteX1" fmla="*/ 1581113 w 6272614"/>
              <a:gd name="connsiteY1" fmla="*/ 2660625 h 2722893"/>
              <a:gd name="connsiteX2" fmla="*/ 3278866 w 6272614"/>
              <a:gd name="connsiteY2" fmla="*/ 2171140 h 2722893"/>
              <a:gd name="connsiteX3" fmla="*/ 4211981 w 6272614"/>
              <a:gd name="connsiteY3" fmla="*/ 1455535 h 2722893"/>
              <a:gd name="connsiteX4" fmla="*/ 4911817 w 6272614"/>
              <a:gd name="connsiteY4" fmla="*/ 555258 h 2722893"/>
              <a:gd name="connsiteX5" fmla="*/ 6272614 w 6272614"/>
              <a:gd name="connsiteY5" fmla="*/ 0 h 272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2614" h="2722893">
                <a:moveTo>
                  <a:pt x="0" y="2716132"/>
                </a:moveTo>
                <a:cubicBezTo>
                  <a:pt x="830516" y="2716132"/>
                  <a:pt x="1034635" y="2751457"/>
                  <a:pt x="1581113" y="2660625"/>
                </a:cubicBezTo>
                <a:cubicBezTo>
                  <a:pt x="2127591" y="2569793"/>
                  <a:pt x="2840388" y="2371988"/>
                  <a:pt x="3278866" y="2171140"/>
                </a:cubicBezTo>
                <a:cubicBezTo>
                  <a:pt x="3717344" y="1970292"/>
                  <a:pt x="3939823" y="1724849"/>
                  <a:pt x="4211981" y="1455535"/>
                </a:cubicBezTo>
                <a:cubicBezTo>
                  <a:pt x="4484140" y="1186221"/>
                  <a:pt x="4568378" y="797847"/>
                  <a:pt x="4911817" y="555258"/>
                </a:cubicBezTo>
                <a:cubicBezTo>
                  <a:pt x="5255256" y="312669"/>
                  <a:pt x="6253174" y="84227"/>
                  <a:pt x="6272614" y="0"/>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80074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0526" y="456498"/>
            <a:ext cx="9289603" cy="584640"/>
          </a:xfrm>
        </p:spPr>
        <p:txBody>
          <a:bodyPr/>
          <a:lstStyle/>
          <a:p>
            <a:r>
              <a:rPr lang="en-US" b="1" dirty="0"/>
              <a:t>Role of the Solution Architect</a:t>
            </a:r>
          </a:p>
        </p:txBody>
      </p:sp>
      <p:sp>
        <p:nvSpPr>
          <p:cNvPr id="3" name="Content Placeholder 2"/>
          <p:cNvSpPr>
            <a:spLocks noGrp="1"/>
          </p:cNvSpPr>
          <p:nvPr>
            <p:ph idx="4294967295"/>
          </p:nvPr>
        </p:nvSpPr>
        <p:spPr>
          <a:xfrm>
            <a:off x="644510" y="4682587"/>
            <a:ext cx="10969625" cy="1652112"/>
          </a:xfrm>
        </p:spPr>
        <p:txBody>
          <a:bodyPr/>
          <a:lstStyle/>
          <a:p>
            <a:r>
              <a:rPr lang="en-US" sz="2800" dirty="0"/>
              <a:t>Non-bias matching of business problem to the right data </a:t>
            </a:r>
            <a:r>
              <a:rPr lang="en-US" sz="2800" b="1" dirty="0"/>
              <a:t>architecture</a:t>
            </a:r>
            <a:r>
              <a:rPr lang="en-US" sz="2800" dirty="0"/>
              <a:t> </a:t>
            </a:r>
            <a:r>
              <a:rPr lang="en-US" sz="4000" b="1" dirty="0"/>
              <a:t>before</a:t>
            </a:r>
            <a:r>
              <a:rPr lang="en-US" sz="4000" dirty="0"/>
              <a:t> </a:t>
            </a:r>
            <a:r>
              <a:rPr lang="en-US" sz="2800" dirty="0"/>
              <a:t>we begin looking at a specific </a:t>
            </a:r>
            <a:r>
              <a:rPr lang="en-US" sz="2800" b="1" dirty="0"/>
              <a:t>products</a:t>
            </a:r>
          </a:p>
        </p:txBody>
      </p:sp>
      <p:pic>
        <p:nvPicPr>
          <p:cNvPr id="1026" name="Picture 2" descr="http://vector.me/files/images/1/0/107094/business_woman_clip_art.jpg"/>
          <p:cNvPicPr>
            <a:picLocks noChangeAspect="1" noChangeArrowheads="1"/>
          </p:cNvPicPr>
          <p:nvPr/>
        </p:nvPicPr>
        <p:blipFill>
          <a:blip r:embed="rId3" cstate="print"/>
          <a:srcRect/>
          <a:stretch>
            <a:fillRect/>
          </a:stretch>
        </p:blipFill>
        <p:spPr bwMode="auto">
          <a:xfrm>
            <a:off x="4773956" y="1903158"/>
            <a:ext cx="1625177" cy="1556036"/>
          </a:xfrm>
          <a:prstGeom prst="rect">
            <a:avLst/>
          </a:prstGeom>
          <a:noFill/>
        </p:spPr>
      </p:pic>
      <p:sp>
        <p:nvSpPr>
          <p:cNvPr id="6" name="TextBox 5"/>
          <p:cNvSpPr txBox="1"/>
          <p:nvPr/>
        </p:nvSpPr>
        <p:spPr>
          <a:xfrm>
            <a:off x="3899287" y="3579557"/>
            <a:ext cx="3433255" cy="954085"/>
          </a:xfrm>
          <a:prstGeom prst="rect">
            <a:avLst/>
          </a:prstGeom>
          <a:noFill/>
        </p:spPr>
        <p:txBody>
          <a:bodyPr wrap="none" lIns="121899" tIns="60949" rIns="121899" bIns="60949" rtlCol="0">
            <a:spAutoFit/>
          </a:bodyPr>
          <a:lstStyle/>
          <a:p>
            <a:pPr algn="ctr"/>
            <a:r>
              <a:rPr lang="en-US" sz="2700" b="1" dirty="0">
                <a:latin typeface="Arial Narrow" pitchFamily="34" charset="0"/>
              </a:rPr>
              <a:t>Sally Solutions</a:t>
            </a:r>
          </a:p>
          <a:p>
            <a:pPr algn="ctr"/>
            <a:r>
              <a:rPr lang="en-US" sz="2700" b="1" dirty="0">
                <a:latin typeface="Arial Narrow" pitchFamily="34" charset="0"/>
              </a:rPr>
              <a:t>Title: Solution Architect</a:t>
            </a:r>
          </a:p>
        </p:txBody>
      </p:sp>
      <p:grpSp>
        <p:nvGrpSpPr>
          <p:cNvPr id="152" name="Group 151"/>
          <p:cNvGrpSpPr/>
          <p:nvPr/>
        </p:nvGrpSpPr>
        <p:grpSpPr>
          <a:xfrm>
            <a:off x="7414869" y="1903157"/>
            <a:ext cx="4367662" cy="2133600"/>
            <a:chOff x="5334000" y="1447800"/>
            <a:chExt cx="3276600" cy="2133600"/>
          </a:xfrm>
        </p:grpSpPr>
        <p:sp>
          <p:nvSpPr>
            <p:cNvPr id="147" name="Rounded Rectangle 146"/>
            <p:cNvSpPr/>
            <p:nvPr/>
          </p:nvSpPr>
          <p:spPr>
            <a:xfrm>
              <a:off x="5334000" y="1447800"/>
              <a:ext cx="3276600" cy="2133600"/>
            </a:xfrm>
            <a:prstGeom prst="roundRect">
              <a:avLst>
                <a:gd name="adj" fmla="val 1135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43"/>
            <p:cNvGrpSpPr/>
            <p:nvPr/>
          </p:nvGrpSpPr>
          <p:grpSpPr>
            <a:xfrm>
              <a:off x="5334000" y="1600200"/>
              <a:ext cx="3124200" cy="1828800"/>
              <a:chOff x="228600" y="1600200"/>
              <a:chExt cx="8229600" cy="4724400"/>
            </a:xfrm>
          </p:grpSpPr>
          <p:sp>
            <p:nvSpPr>
              <p:cNvPr id="8" name="Text Placeholder 7"/>
              <p:cNvSpPr txBox="1">
                <a:spLocks/>
              </p:cNvSpPr>
              <p:nvPr/>
            </p:nvSpPr>
            <p:spPr>
              <a:xfrm>
                <a:off x="381000" y="1600200"/>
                <a:ext cx="1676400" cy="487362"/>
              </a:xfrm>
              <a:prstGeom prst="rect">
                <a:avLst/>
              </a:prstGeom>
            </p:spPr>
            <p:txBody>
              <a:bodyPr anchor="ctr"/>
              <a:lstStyle/>
              <a:p>
                <a:pPr marL="457120" indent="-457120" algn="ctr" defTabSz="1218987" eaLnBrk="0" fontAlgn="base" hangingPunct="0">
                  <a:spcBef>
                    <a:spcPct val="20000"/>
                  </a:spcBef>
                  <a:spcAft>
                    <a:spcPct val="0"/>
                  </a:spcAft>
                  <a:defRPr/>
                </a:pPr>
                <a:r>
                  <a:rPr lang="en-US" sz="1100" b="1" kern="0" dirty="0">
                    <a:latin typeface="Arial Narrow" pitchFamily="34" charset="0"/>
                    <a:ea typeface="Arial" charset="0"/>
                    <a:cs typeface="Arial"/>
                  </a:rPr>
                  <a:t>Relational</a:t>
                </a:r>
              </a:p>
            </p:txBody>
          </p:sp>
          <p:grpSp>
            <p:nvGrpSpPr>
              <p:cNvPr id="7" name="Group 143"/>
              <p:cNvGrpSpPr/>
              <p:nvPr/>
            </p:nvGrpSpPr>
            <p:grpSpPr>
              <a:xfrm>
                <a:off x="457200" y="2133600"/>
                <a:ext cx="1447800" cy="1447800"/>
                <a:chOff x="533400" y="1905000"/>
                <a:chExt cx="1447800" cy="1447800"/>
              </a:xfrm>
            </p:grpSpPr>
            <p:sp>
              <p:nvSpPr>
                <p:cNvPr id="115" name="Rectangle 11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6" name="Rectangle 11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7" name="Rectangle 11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8" name="Rectangle 11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9" name="Rectangle 11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0" name="Rectangle 11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1" name="Rectangle 12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2" name="Rectangle 12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3" name="Rectangle 12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4" name="Rectangle 12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5" name="Rectangle 12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6" name="Rectangle 12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7" name="Rectangle 12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8" name="Rectangle 12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9" name="Rectangle 12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0" name="Rectangle 12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1" name="Rectangle 13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2" name="Rectangle 13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3" name="Rectangle 13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4" name="Rectangle 13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5" name="Rectangle 13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6" name="Rectangle 13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7" name="Rectangle 13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8" name="Rectangle 13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9" name="Rectangle 13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0" name="Rectangle 13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1" name="Rectangle 14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2" name="Rectangle 14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3" name="Rectangle 14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4" name="Rectangle 14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5" name="Rectangle 14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0" name="Text Placeholder 7"/>
              <p:cNvSpPr txBox="1">
                <a:spLocks/>
              </p:cNvSpPr>
              <p:nvPr/>
            </p:nvSpPr>
            <p:spPr>
              <a:xfrm>
                <a:off x="2971800" y="1600200"/>
                <a:ext cx="2743200" cy="487362"/>
              </a:xfrm>
              <a:prstGeom prst="rect">
                <a:avLst/>
              </a:prstGeom>
            </p:spPr>
            <p:txBody>
              <a:bodyPr anchor="ctr"/>
              <a:lstStyle/>
              <a:p>
                <a:pPr marL="457120" indent="-457120" algn="ctr" defTabSz="1218987" eaLnBrk="0" fontAlgn="base" hangingPunct="0">
                  <a:spcBef>
                    <a:spcPct val="20000"/>
                  </a:spcBef>
                  <a:spcAft>
                    <a:spcPct val="0"/>
                  </a:spcAft>
                  <a:defRPr/>
                </a:pPr>
                <a:r>
                  <a:rPr lang="en-US" sz="1100" b="1" kern="0" dirty="0">
                    <a:latin typeface="Arial Narrow" pitchFamily="34" charset="0"/>
                    <a:ea typeface="Arial" charset="0"/>
                    <a:cs typeface="Arial"/>
                  </a:rPr>
                  <a:t>Analytical (OLAP)</a:t>
                </a:r>
              </a:p>
            </p:txBody>
          </p:sp>
          <p:sp>
            <p:nvSpPr>
              <p:cNvPr id="11" name="Text Placeholder 7"/>
              <p:cNvSpPr txBox="1">
                <a:spLocks/>
              </p:cNvSpPr>
              <p:nvPr/>
            </p:nvSpPr>
            <p:spPr>
              <a:xfrm>
                <a:off x="6629400" y="1600200"/>
                <a:ext cx="1828800" cy="487362"/>
              </a:xfrm>
              <a:prstGeom prst="rect">
                <a:avLst/>
              </a:prstGeom>
            </p:spPr>
            <p:txBody>
              <a:bodyPr anchor="ctr"/>
              <a:lstStyle/>
              <a:p>
                <a:pPr marL="457120" indent="-457120" algn="ctr" defTabSz="1218987" eaLnBrk="0" fontAlgn="base" hangingPunct="0">
                  <a:spcBef>
                    <a:spcPct val="20000"/>
                  </a:spcBef>
                  <a:spcAft>
                    <a:spcPct val="0"/>
                  </a:spcAft>
                  <a:defRPr/>
                </a:pPr>
                <a:r>
                  <a:rPr lang="en-US" sz="1100" b="1" kern="0" dirty="0">
                    <a:latin typeface="Arial Narrow" pitchFamily="34" charset="0"/>
                    <a:ea typeface="Arial" charset="0"/>
                    <a:cs typeface="Arial"/>
                  </a:rPr>
                  <a:t>Key-Value</a:t>
                </a:r>
              </a:p>
            </p:txBody>
          </p:sp>
          <p:sp>
            <p:nvSpPr>
              <p:cNvPr id="12" name="Text Placeholder 7"/>
              <p:cNvSpPr txBox="1">
                <a:spLocks/>
              </p:cNvSpPr>
              <p:nvPr/>
            </p:nvSpPr>
            <p:spPr>
              <a:xfrm>
                <a:off x="228600" y="3810000"/>
                <a:ext cx="2514600" cy="487362"/>
              </a:xfrm>
              <a:prstGeom prst="rect">
                <a:avLst/>
              </a:prstGeom>
            </p:spPr>
            <p:txBody>
              <a:bodyPr anchor="ctr"/>
              <a:lstStyle/>
              <a:p>
                <a:pPr marL="457120" indent="-457120" algn="ctr" defTabSz="1218987" eaLnBrk="0" fontAlgn="base" hangingPunct="0">
                  <a:spcBef>
                    <a:spcPct val="20000"/>
                  </a:spcBef>
                  <a:spcAft>
                    <a:spcPct val="0"/>
                  </a:spcAft>
                  <a:defRPr/>
                </a:pPr>
                <a:r>
                  <a:rPr lang="en-US" sz="1100" b="1" kern="0" dirty="0">
                    <a:latin typeface="Arial Narrow" pitchFamily="34" charset="0"/>
                    <a:ea typeface="Arial" charset="0"/>
                    <a:cs typeface="Arial"/>
                  </a:rPr>
                  <a:t>Column-Family</a:t>
                </a:r>
              </a:p>
            </p:txBody>
          </p:sp>
          <p:sp>
            <p:nvSpPr>
              <p:cNvPr id="13" name="Text Placeholder 7"/>
              <p:cNvSpPr txBox="1">
                <a:spLocks/>
              </p:cNvSpPr>
              <p:nvPr/>
            </p:nvSpPr>
            <p:spPr>
              <a:xfrm>
                <a:off x="6324600" y="3810000"/>
                <a:ext cx="2057400" cy="487362"/>
              </a:xfrm>
              <a:prstGeom prst="rect">
                <a:avLst/>
              </a:prstGeom>
            </p:spPr>
            <p:txBody>
              <a:bodyPr anchor="ctr"/>
              <a:lstStyle/>
              <a:p>
                <a:pPr marL="457120" indent="-457120" algn="ctr" defTabSz="1218987" eaLnBrk="0" fontAlgn="base" hangingPunct="0">
                  <a:spcBef>
                    <a:spcPct val="20000"/>
                  </a:spcBef>
                  <a:spcAft>
                    <a:spcPct val="0"/>
                  </a:spcAft>
                  <a:defRPr/>
                </a:pPr>
                <a:r>
                  <a:rPr lang="en-US" sz="1100" b="1" kern="0" dirty="0">
                    <a:latin typeface="Arial Narrow" pitchFamily="34" charset="0"/>
                    <a:ea typeface="Arial" charset="0"/>
                    <a:cs typeface="Arial"/>
                  </a:rPr>
                  <a:t>Document</a:t>
                </a:r>
              </a:p>
            </p:txBody>
          </p:sp>
          <p:sp>
            <p:nvSpPr>
              <p:cNvPr id="14" name="Text Placeholder 7"/>
              <p:cNvSpPr txBox="1">
                <a:spLocks/>
              </p:cNvSpPr>
              <p:nvPr/>
            </p:nvSpPr>
            <p:spPr>
              <a:xfrm>
                <a:off x="3009900" y="3810000"/>
                <a:ext cx="2514600" cy="487362"/>
              </a:xfrm>
              <a:prstGeom prst="rect">
                <a:avLst/>
              </a:prstGeom>
            </p:spPr>
            <p:txBody>
              <a:bodyPr anchor="ctr"/>
              <a:lstStyle/>
              <a:p>
                <a:pPr marL="457120" indent="-457120" algn="ctr" defTabSz="1218987" eaLnBrk="0" fontAlgn="base" hangingPunct="0">
                  <a:spcBef>
                    <a:spcPct val="20000"/>
                  </a:spcBef>
                  <a:spcAft>
                    <a:spcPct val="0"/>
                  </a:spcAft>
                  <a:defRPr/>
                </a:pPr>
                <a:r>
                  <a:rPr lang="en-US" sz="1100" b="1" kern="0" dirty="0">
                    <a:latin typeface="Arial Narrow" pitchFamily="34" charset="0"/>
                    <a:ea typeface="Arial" charset="0"/>
                    <a:cs typeface="Arial"/>
                  </a:rPr>
                  <a:t>Graph</a:t>
                </a:r>
              </a:p>
            </p:txBody>
          </p:sp>
          <p:grpSp>
            <p:nvGrpSpPr>
              <p:cNvPr id="9" name="Group 42"/>
              <p:cNvGrpSpPr/>
              <p:nvPr/>
            </p:nvGrpSpPr>
            <p:grpSpPr>
              <a:xfrm>
                <a:off x="6324600" y="4419600"/>
                <a:ext cx="2133600" cy="1905000"/>
                <a:chOff x="5791200" y="1447800"/>
                <a:chExt cx="2133600" cy="1905000"/>
              </a:xfrm>
            </p:grpSpPr>
            <p:sp>
              <p:nvSpPr>
                <p:cNvPr id="96" name="Oval 95"/>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97" name="Oval 96"/>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98" name="Oval 97"/>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99" name="Oval 98"/>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100" name="Oval 99"/>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101" name="Oval 100"/>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cxnSp>
              <p:nvCxnSpPr>
                <p:cNvPr id="102" name="Straight Connector 101"/>
                <p:cNvCxnSpPr>
                  <a:stCxn id="96" idx="4"/>
                  <a:endCxn id="97"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3" name="Straight Connector 102"/>
                <p:cNvCxnSpPr>
                  <a:stCxn id="96" idx="4"/>
                  <a:endCxn id="98"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07" name="Oval 106"/>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108" name="Oval 107"/>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cxnSp>
              <p:nvCxnSpPr>
                <p:cNvPr id="109" name="Straight Connector 108"/>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11" name="Oval 110"/>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112" name="Oval 111"/>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cxnSp>
              <p:nvCxnSpPr>
                <p:cNvPr id="113" name="Straight Connector 112"/>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4" name="Straight Connector 113"/>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15" name="Group 232"/>
              <p:cNvGrpSpPr/>
              <p:nvPr/>
            </p:nvGrpSpPr>
            <p:grpSpPr>
              <a:xfrm>
                <a:off x="3733800" y="2133600"/>
                <a:ext cx="1143000" cy="1524000"/>
                <a:chOff x="3581400" y="1828800"/>
                <a:chExt cx="1143000" cy="1524000"/>
              </a:xfrm>
            </p:grpSpPr>
            <p:sp>
              <p:nvSpPr>
                <p:cNvPr id="87" name="Rectangle 86"/>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88" name="Rectangle 87"/>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89" name="Rectangle 88"/>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90" name="Rectangle 89"/>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91" name="Rectangle 90"/>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92" name="Straight Arrow Connector 91"/>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242"/>
              <p:cNvGrpSpPr/>
              <p:nvPr/>
            </p:nvGrpSpPr>
            <p:grpSpPr>
              <a:xfrm>
                <a:off x="3429000" y="4495800"/>
                <a:ext cx="1676400" cy="1600200"/>
                <a:chOff x="3505200" y="4267200"/>
                <a:chExt cx="1676400" cy="1600200"/>
              </a:xfrm>
            </p:grpSpPr>
            <p:sp>
              <p:nvSpPr>
                <p:cNvPr id="65" name="Oval 6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66" name="Oval 6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67" name="Oval 6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68" name="Oval 6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69" name="Oval 6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70" name="Oval 6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71" name="Oval 7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72" name="Oval 7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sp>
              <p:nvSpPr>
                <p:cNvPr id="73" name="Oval 7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cxnSp>
              <p:nvCxnSpPr>
                <p:cNvPr id="74" name="Straight Arrow Connector 73"/>
                <p:cNvCxnSpPr>
                  <a:stCxn id="72" idx="7"/>
                  <a:endCxn id="65"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5" idx="6"/>
                  <a:endCxn id="68"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69"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5"/>
                  <a:endCxn id="73"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3" idx="2"/>
                  <a:endCxn id="71"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67"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7" idx="1"/>
                  <a:endCxn id="66"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3"/>
                  <a:endCxn id="70"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2" idx="4"/>
                  <a:endCxn id="70"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7" idx="7"/>
                  <a:endCxn id="65"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7" idx="3"/>
                  <a:endCxn id="70"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218987" fontAlgn="base">
                    <a:spcBef>
                      <a:spcPct val="0"/>
                    </a:spcBef>
                    <a:spcAft>
                      <a:spcPct val="0"/>
                    </a:spcAft>
                  </a:pPr>
                  <a:endParaRPr lang="en-US" sz="1100" b="1">
                    <a:latin typeface="Arial Narrow" charset="0"/>
                  </a:endParaRPr>
                </a:p>
              </p:txBody>
            </p:sp>
            <p:cxnSp>
              <p:nvCxnSpPr>
                <p:cNvPr id="86" name="Straight Arrow Connector 85"/>
                <p:cNvCxnSpPr>
                  <a:stCxn id="85" idx="7"/>
                  <a:endCxn id="67"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265"/>
              <p:cNvGrpSpPr/>
              <p:nvPr/>
            </p:nvGrpSpPr>
            <p:grpSpPr>
              <a:xfrm>
                <a:off x="6705600" y="2209800"/>
                <a:ext cx="1600200" cy="1447800"/>
                <a:chOff x="6781800" y="2057400"/>
                <a:chExt cx="1600200" cy="1447800"/>
              </a:xfrm>
            </p:grpSpPr>
            <p:sp>
              <p:nvSpPr>
                <p:cNvPr id="50" name="Rectangle 49"/>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100" dirty="0">
                      <a:solidFill>
                        <a:schemeClr val="tx1"/>
                      </a:solidFill>
                      <a:latin typeface="Arial Narrow" pitchFamily="34" charset="0"/>
                    </a:rPr>
                    <a:t>k</a:t>
                  </a:r>
                </a:p>
              </p:txBody>
            </p:sp>
            <p:sp>
              <p:nvSpPr>
                <p:cNvPr id="51" name="Oval 50"/>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Narrow" pitchFamily="34" charset="0"/>
                    </a:rPr>
                    <a:t>v</a:t>
                  </a:r>
                </a:p>
              </p:txBody>
            </p:sp>
            <p:cxnSp>
              <p:nvCxnSpPr>
                <p:cNvPr id="52" name="Straight Arrow Connector 51"/>
                <p:cNvCxnSpPr>
                  <a:stCxn id="50" idx="3"/>
                  <a:endCxn id="51"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55"/>
                <p:cNvGrpSpPr/>
                <p:nvPr/>
              </p:nvGrpSpPr>
              <p:grpSpPr>
                <a:xfrm>
                  <a:off x="6781800" y="2438400"/>
                  <a:ext cx="1600200" cy="304800"/>
                  <a:chOff x="6781800" y="2438400"/>
                  <a:chExt cx="1600200" cy="304800"/>
                </a:xfrm>
              </p:grpSpPr>
              <p:sp>
                <p:nvSpPr>
                  <p:cNvPr id="62" name="Rectangle 61"/>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100" dirty="0">
                        <a:solidFill>
                          <a:schemeClr val="tx1"/>
                        </a:solidFill>
                        <a:latin typeface="Arial Narrow" pitchFamily="34" charset="0"/>
                      </a:rPr>
                      <a:t>k</a:t>
                    </a:r>
                  </a:p>
                </p:txBody>
              </p:sp>
              <p:sp>
                <p:nvSpPr>
                  <p:cNvPr id="63" name="Oval 62"/>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Narrow" pitchFamily="34" charset="0"/>
                      </a:rPr>
                      <a:t>v</a:t>
                    </a:r>
                  </a:p>
                </p:txBody>
              </p:sp>
              <p:cxnSp>
                <p:nvCxnSpPr>
                  <p:cNvPr id="64" name="Straight Arrow Connector 63"/>
                  <p:cNvCxnSpPr>
                    <a:stCxn id="62" idx="3"/>
                    <a:endCxn id="63"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56"/>
                <p:cNvGrpSpPr/>
                <p:nvPr/>
              </p:nvGrpSpPr>
              <p:grpSpPr>
                <a:xfrm>
                  <a:off x="6781800" y="2819400"/>
                  <a:ext cx="1600200" cy="304800"/>
                  <a:chOff x="6781800" y="2438400"/>
                  <a:chExt cx="1600200" cy="304800"/>
                </a:xfrm>
              </p:grpSpPr>
              <p:sp>
                <p:nvSpPr>
                  <p:cNvPr id="59" name="Rectangle 58"/>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100" dirty="0">
                        <a:solidFill>
                          <a:schemeClr val="tx1"/>
                        </a:solidFill>
                        <a:latin typeface="Arial Narrow" pitchFamily="34" charset="0"/>
                      </a:rPr>
                      <a:t>k</a:t>
                    </a:r>
                  </a:p>
                </p:txBody>
              </p:sp>
              <p:sp>
                <p:nvSpPr>
                  <p:cNvPr id="60" name="Oval 5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Narrow" pitchFamily="34" charset="0"/>
                      </a:rPr>
                      <a:t>v</a:t>
                    </a:r>
                  </a:p>
                </p:txBody>
              </p:sp>
              <p:cxnSp>
                <p:nvCxnSpPr>
                  <p:cNvPr id="61" name="Straight Arrow Connector 60"/>
                  <p:cNvCxnSpPr>
                    <a:stCxn id="59" idx="3"/>
                    <a:endCxn id="6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3" name="Group 169"/>
                <p:cNvGrpSpPr/>
                <p:nvPr/>
              </p:nvGrpSpPr>
              <p:grpSpPr>
                <a:xfrm>
                  <a:off x="6781800" y="3200400"/>
                  <a:ext cx="1600200" cy="304800"/>
                  <a:chOff x="6781800" y="2438400"/>
                  <a:chExt cx="1600200" cy="304800"/>
                </a:xfrm>
              </p:grpSpPr>
              <p:sp>
                <p:nvSpPr>
                  <p:cNvPr id="56" name="Rectangle 55"/>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100" dirty="0">
                        <a:solidFill>
                          <a:schemeClr val="tx1"/>
                        </a:solidFill>
                        <a:latin typeface="Arial Narrow" pitchFamily="34" charset="0"/>
                      </a:rPr>
                      <a:t>k</a:t>
                    </a:r>
                  </a:p>
                </p:txBody>
              </p:sp>
              <p:sp>
                <p:nvSpPr>
                  <p:cNvPr id="57" name="Oval 5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Narrow" pitchFamily="34" charset="0"/>
                      </a:rPr>
                      <a:t>v</a:t>
                    </a:r>
                  </a:p>
                </p:txBody>
              </p:sp>
              <p:cxnSp>
                <p:nvCxnSpPr>
                  <p:cNvPr id="58" name="Straight Arrow Connector 57"/>
                  <p:cNvCxnSpPr>
                    <a:stCxn id="56" idx="3"/>
                    <a:endCxn id="5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54" name="Group 141"/>
              <p:cNvGrpSpPr/>
              <p:nvPr/>
            </p:nvGrpSpPr>
            <p:grpSpPr>
              <a:xfrm>
                <a:off x="457200" y="4495800"/>
                <a:ext cx="1676401" cy="1447800"/>
                <a:chOff x="457200" y="4495800"/>
                <a:chExt cx="1676401" cy="1447800"/>
              </a:xfrm>
            </p:grpSpPr>
            <p:sp>
              <p:nvSpPr>
                <p:cNvPr id="20" name="Rectangle 19"/>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21" name="Rectangle 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22" name="Rectangle 21"/>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23" name="Rectangle 22"/>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24" name="Rectangle 23"/>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25" name="Rectangle 24"/>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6" name="Straight Connector 25"/>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37" name="Rectangle 36"/>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38" name="Rectangle 37"/>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39" name="Rectangle 38"/>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40" name="Rectangle 39"/>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41" name="Rectangle 40"/>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42" name="Rectangle 4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Arial Narrow" pitchFamily="34" charset="0"/>
                  </a:endParaRPr>
                </a:p>
              </p:txBody>
            </p:sp>
            <p:sp>
              <p:nvSpPr>
                <p:cNvPr id="43" name="Rectangle 42"/>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4" name="Rectangle 43"/>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5" name="Rectangle 44"/>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6" name="Rectangle 45"/>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7" name="Rectangle 46"/>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8" name="Rectangle 47"/>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9" name="Rectangle 48"/>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grpSp>
      </p:grpSp>
      <p:pic>
        <p:nvPicPr>
          <p:cNvPr id="1027" name="Picture 3"/>
          <p:cNvPicPr>
            <a:picLocks noChangeAspect="1" noChangeArrowheads="1"/>
          </p:cNvPicPr>
          <p:nvPr/>
        </p:nvPicPr>
        <p:blipFill>
          <a:blip r:embed="rId4" cstate="print"/>
          <a:srcRect/>
          <a:stretch>
            <a:fillRect/>
          </a:stretch>
        </p:blipFill>
        <p:spPr bwMode="auto">
          <a:xfrm>
            <a:off x="1523603" y="2436558"/>
            <a:ext cx="2031471" cy="1266635"/>
          </a:xfrm>
          <a:prstGeom prst="rect">
            <a:avLst/>
          </a:prstGeom>
          <a:noFill/>
          <a:ln w="9525">
            <a:noFill/>
            <a:miter lim="800000"/>
            <a:headEnd/>
            <a:tailEnd/>
          </a:ln>
        </p:spPr>
      </p:pic>
      <p:sp>
        <p:nvSpPr>
          <p:cNvPr id="149" name="Oval Callout 148"/>
          <p:cNvSpPr/>
          <p:nvPr/>
        </p:nvSpPr>
        <p:spPr>
          <a:xfrm>
            <a:off x="406294" y="1979359"/>
            <a:ext cx="1396396" cy="569495"/>
          </a:xfrm>
          <a:prstGeom prst="wedgeEllipseCallout">
            <a:avLst>
              <a:gd name="adj1" fmla="val 51149"/>
              <a:gd name="adj2" fmla="val 69313"/>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b="1" dirty="0">
                <a:solidFill>
                  <a:schemeClr val="tx1"/>
                </a:solidFill>
                <a:latin typeface="Arial Narrow" pitchFamily="34" charset="0"/>
              </a:rPr>
              <a:t>Help!</a:t>
            </a:r>
          </a:p>
        </p:txBody>
      </p:sp>
      <p:sp>
        <p:nvSpPr>
          <p:cNvPr id="150" name="TextBox 149"/>
          <p:cNvSpPr txBox="1"/>
          <p:nvPr/>
        </p:nvSpPr>
        <p:spPr>
          <a:xfrm>
            <a:off x="1709637" y="3579557"/>
            <a:ext cx="1741637" cy="451405"/>
          </a:xfrm>
          <a:prstGeom prst="rect">
            <a:avLst/>
          </a:prstGeom>
          <a:noFill/>
        </p:spPr>
        <p:txBody>
          <a:bodyPr wrap="none" lIns="121899" tIns="60949" rIns="121899" bIns="60949" rtlCol="0">
            <a:spAutoFit/>
          </a:bodyPr>
          <a:lstStyle/>
          <a:p>
            <a:pPr algn="ctr"/>
            <a:r>
              <a:rPr lang="en-US" sz="2100" b="1" dirty="0">
                <a:latin typeface="Arial Narrow" pitchFamily="34" charset="0"/>
              </a:rPr>
              <a:t>Business Unit</a:t>
            </a:r>
          </a:p>
        </p:txBody>
      </p:sp>
    </p:spTree>
    <p:extLst>
      <p:ext uri="{BB962C8B-B14F-4D97-AF65-F5344CB8AC3E}">
        <p14:creationId xmlns:p14="http://schemas.microsoft.com/office/powerpoint/2010/main" val="1627358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9128" y="532739"/>
            <a:ext cx="11049000" cy="584640"/>
          </a:xfrm>
        </p:spPr>
        <p:txBody>
          <a:bodyPr/>
          <a:lstStyle/>
          <a:p>
            <a:r>
              <a:rPr lang="en-US" b="1" dirty="0"/>
              <a:t>Architecture Tradeoff and Analysis Method (ATAM)</a:t>
            </a:r>
          </a:p>
        </p:txBody>
      </p:sp>
      <p:sp>
        <p:nvSpPr>
          <p:cNvPr id="6" name="Rectangle 5"/>
          <p:cNvSpPr/>
          <p:nvPr/>
        </p:nvSpPr>
        <p:spPr>
          <a:xfrm>
            <a:off x="1726750" y="1828800"/>
            <a:ext cx="8938472" cy="403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latin typeface="Arial Narrow" pitchFamily="34" charset="0"/>
            </a:endParaRPr>
          </a:p>
        </p:txBody>
      </p:sp>
      <p:sp>
        <p:nvSpPr>
          <p:cNvPr id="7" name="Rectangle 6"/>
          <p:cNvSpPr/>
          <p:nvPr/>
        </p:nvSpPr>
        <p:spPr>
          <a:xfrm>
            <a:off x="2437766" y="2057400"/>
            <a:ext cx="1625177" cy="53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Business</a:t>
            </a:r>
          </a:p>
          <a:p>
            <a:pPr algn="ctr"/>
            <a:r>
              <a:rPr lang="en-US" sz="1600" b="1" dirty="0">
                <a:solidFill>
                  <a:schemeClr val="tx1"/>
                </a:solidFill>
                <a:latin typeface="Arial Narrow" pitchFamily="34" charset="0"/>
              </a:rPr>
              <a:t>Drivers</a:t>
            </a:r>
          </a:p>
        </p:txBody>
      </p:sp>
      <p:sp>
        <p:nvSpPr>
          <p:cNvPr id="8" name="Rectangle 7"/>
          <p:cNvSpPr/>
          <p:nvPr/>
        </p:nvSpPr>
        <p:spPr>
          <a:xfrm>
            <a:off x="4570809" y="2057400"/>
            <a:ext cx="1726750" cy="53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Quality</a:t>
            </a:r>
          </a:p>
          <a:p>
            <a:pPr algn="ctr"/>
            <a:r>
              <a:rPr lang="en-US" sz="1600" b="1" dirty="0">
                <a:solidFill>
                  <a:schemeClr val="tx1"/>
                </a:solidFill>
                <a:latin typeface="Arial Narrow" pitchFamily="34" charset="0"/>
              </a:rPr>
              <a:t>Attributes</a:t>
            </a:r>
          </a:p>
        </p:txBody>
      </p:sp>
      <p:sp>
        <p:nvSpPr>
          <p:cNvPr id="9" name="Rectangle 8"/>
          <p:cNvSpPr/>
          <p:nvPr/>
        </p:nvSpPr>
        <p:spPr>
          <a:xfrm>
            <a:off x="6805427" y="2057400"/>
            <a:ext cx="1625177" cy="53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User</a:t>
            </a:r>
          </a:p>
          <a:p>
            <a:pPr algn="ctr"/>
            <a:r>
              <a:rPr lang="en-US" sz="1600" b="1" dirty="0">
                <a:solidFill>
                  <a:schemeClr val="tx1"/>
                </a:solidFill>
                <a:latin typeface="Arial Narrow" pitchFamily="34" charset="0"/>
              </a:rPr>
              <a:t>Stories</a:t>
            </a:r>
          </a:p>
        </p:txBody>
      </p:sp>
      <p:sp>
        <p:nvSpPr>
          <p:cNvPr id="10" name="Oval 9"/>
          <p:cNvSpPr/>
          <p:nvPr/>
        </p:nvSpPr>
        <p:spPr>
          <a:xfrm>
            <a:off x="8836898" y="2057400"/>
            <a:ext cx="1726750" cy="12192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45719" rIns="0" bIns="45719" rtlCol="0" anchor="ctr"/>
          <a:lstStyle/>
          <a:p>
            <a:pPr algn="ctr"/>
            <a:r>
              <a:rPr lang="en-US" sz="2000" b="1" dirty="0">
                <a:solidFill>
                  <a:schemeClr val="tx1"/>
                </a:solidFill>
                <a:latin typeface="Arial Narrow" pitchFamily="34" charset="0"/>
              </a:rPr>
              <a:t>Analysis</a:t>
            </a:r>
          </a:p>
        </p:txBody>
      </p:sp>
      <p:cxnSp>
        <p:nvCxnSpPr>
          <p:cNvPr id="11" name="Straight Arrow Connector 10"/>
          <p:cNvCxnSpPr>
            <a:stCxn id="7" idx="3"/>
          </p:cNvCxnSpPr>
          <p:nvPr/>
        </p:nvCxnSpPr>
        <p:spPr>
          <a:xfrm>
            <a:off x="4062942" y="23241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297559" y="22860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437766" y="2743200"/>
            <a:ext cx="1625177" cy="533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Architecture</a:t>
            </a:r>
            <a:br>
              <a:rPr lang="en-US" sz="1600" b="1" dirty="0">
                <a:solidFill>
                  <a:schemeClr val="tx1"/>
                </a:solidFill>
                <a:latin typeface="Arial Narrow" pitchFamily="34" charset="0"/>
              </a:rPr>
            </a:br>
            <a:r>
              <a:rPr lang="en-US" sz="1600" b="1" dirty="0">
                <a:solidFill>
                  <a:schemeClr val="tx1"/>
                </a:solidFill>
                <a:latin typeface="Arial Narrow" pitchFamily="34" charset="0"/>
              </a:rPr>
              <a:t>Plan</a:t>
            </a:r>
          </a:p>
        </p:txBody>
      </p:sp>
      <p:sp>
        <p:nvSpPr>
          <p:cNvPr id="14" name="Rectangle 13"/>
          <p:cNvSpPr/>
          <p:nvPr/>
        </p:nvSpPr>
        <p:spPr>
          <a:xfrm>
            <a:off x="4570809" y="2743200"/>
            <a:ext cx="1726750" cy="533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Architectural</a:t>
            </a:r>
          </a:p>
          <a:p>
            <a:pPr algn="ctr"/>
            <a:r>
              <a:rPr lang="en-US" sz="1600" b="1" dirty="0">
                <a:solidFill>
                  <a:schemeClr val="tx1"/>
                </a:solidFill>
                <a:latin typeface="Arial Narrow" pitchFamily="34" charset="0"/>
              </a:rPr>
              <a:t>Approaches</a:t>
            </a:r>
          </a:p>
        </p:txBody>
      </p:sp>
      <p:sp>
        <p:nvSpPr>
          <p:cNvPr id="15" name="Rectangle 14"/>
          <p:cNvSpPr/>
          <p:nvPr/>
        </p:nvSpPr>
        <p:spPr>
          <a:xfrm>
            <a:off x="6805427" y="2743200"/>
            <a:ext cx="1625177" cy="533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Architectural</a:t>
            </a:r>
          </a:p>
          <a:p>
            <a:pPr algn="ctr"/>
            <a:r>
              <a:rPr lang="en-US" sz="1600" b="1" dirty="0">
                <a:solidFill>
                  <a:schemeClr val="tx1"/>
                </a:solidFill>
                <a:latin typeface="Arial Narrow" pitchFamily="34" charset="0"/>
              </a:rPr>
              <a:t>Decisions</a:t>
            </a:r>
          </a:p>
        </p:txBody>
      </p:sp>
      <p:cxnSp>
        <p:nvCxnSpPr>
          <p:cNvPr id="16" name="Straight Arrow Connector 15"/>
          <p:cNvCxnSpPr>
            <a:stCxn id="13" idx="3"/>
          </p:cNvCxnSpPr>
          <p:nvPr/>
        </p:nvCxnSpPr>
        <p:spPr>
          <a:xfrm>
            <a:off x="4062942" y="30099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297559" y="29718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430604" y="23622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430604" y="29718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805427" y="3505200"/>
            <a:ext cx="1625177" cy="4572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Tradeoffs</a:t>
            </a:r>
          </a:p>
        </p:txBody>
      </p:sp>
      <p:sp>
        <p:nvSpPr>
          <p:cNvPr id="21" name="Rectangle 20"/>
          <p:cNvSpPr/>
          <p:nvPr/>
        </p:nvSpPr>
        <p:spPr>
          <a:xfrm>
            <a:off x="6805427" y="4114800"/>
            <a:ext cx="1625177" cy="5334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Sensitivity</a:t>
            </a:r>
          </a:p>
          <a:p>
            <a:pPr algn="ctr"/>
            <a:r>
              <a:rPr lang="en-US" sz="1600" b="1" dirty="0">
                <a:solidFill>
                  <a:schemeClr val="tx1"/>
                </a:solidFill>
                <a:latin typeface="Arial Narrow" pitchFamily="34" charset="0"/>
              </a:rPr>
              <a:t>Points</a:t>
            </a:r>
          </a:p>
        </p:txBody>
      </p:sp>
      <p:sp>
        <p:nvSpPr>
          <p:cNvPr id="22" name="Rectangle 21"/>
          <p:cNvSpPr/>
          <p:nvPr/>
        </p:nvSpPr>
        <p:spPr>
          <a:xfrm>
            <a:off x="6805427" y="4800600"/>
            <a:ext cx="1625177" cy="381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Non-Risks</a:t>
            </a:r>
          </a:p>
        </p:txBody>
      </p:sp>
      <p:sp>
        <p:nvSpPr>
          <p:cNvPr id="23" name="Rectangle 22"/>
          <p:cNvSpPr/>
          <p:nvPr/>
        </p:nvSpPr>
        <p:spPr>
          <a:xfrm>
            <a:off x="6805427" y="5334000"/>
            <a:ext cx="1625177" cy="381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Risks</a:t>
            </a:r>
          </a:p>
        </p:txBody>
      </p:sp>
      <p:sp>
        <p:nvSpPr>
          <p:cNvPr id="24" name="Rectangle 23"/>
          <p:cNvSpPr/>
          <p:nvPr/>
        </p:nvSpPr>
        <p:spPr>
          <a:xfrm>
            <a:off x="9649486" y="3276601"/>
            <a:ext cx="101574" cy="23169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latin typeface="Arial Narrow" pitchFamily="34" charset="0"/>
            </a:endParaRPr>
          </a:p>
        </p:txBody>
      </p:sp>
      <p:cxnSp>
        <p:nvCxnSpPr>
          <p:cNvPr id="25" name="Straight Arrow Connector 24"/>
          <p:cNvCxnSpPr>
            <a:endCxn id="20" idx="3"/>
          </p:cNvCxnSpPr>
          <p:nvPr/>
        </p:nvCxnSpPr>
        <p:spPr>
          <a:xfrm rot="10800000">
            <a:off x="8430605" y="3733801"/>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a:off x="8430605" y="4343401"/>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437766" y="5334000"/>
            <a:ext cx="1625177" cy="381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bg1"/>
                </a:solidFill>
                <a:latin typeface="Arial Narrow" pitchFamily="34" charset="0"/>
              </a:rPr>
              <a:t>Risk Themes</a:t>
            </a:r>
          </a:p>
        </p:txBody>
      </p:sp>
      <p:cxnSp>
        <p:nvCxnSpPr>
          <p:cNvPr id="28" name="Straight Arrow Connector 27"/>
          <p:cNvCxnSpPr/>
          <p:nvPr/>
        </p:nvCxnSpPr>
        <p:spPr>
          <a:xfrm rot="10800000">
            <a:off x="8430605" y="5029201"/>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a:off x="8430605" y="5562601"/>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3" idx="1"/>
            <a:endCxn id="27" idx="3"/>
          </p:cNvCxnSpPr>
          <p:nvPr/>
        </p:nvCxnSpPr>
        <p:spPr>
          <a:xfrm rot="10800000">
            <a:off x="4062941" y="5524501"/>
            <a:ext cx="2742486"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29897" y="29718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929897" y="23622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929897" y="2362200"/>
            <a:ext cx="101574" cy="3124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latin typeface="Arial Narrow" pitchFamily="34" charset="0"/>
            </a:endParaRPr>
          </a:p>
        </p:txBody>
      </p:sp>
      <p:sp>
        <p:nvSpPr>
          <p:cNvPr id="34" name="Rectangle 33"/>
          <p:cNvSpPr/>
          <p:nvPr/>
        </p:nvSpPr>
        <p:spPr>
          <a:xfrm>
            <a:off x="1929897" y="5486400"/>
            <a:ext cx="507868"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latin typeface="Arial Narrow" pitchFamily="34" charset="0"/>
            </a:endParaRPr>
          </a:p>
        </p:txBody>
      </p:sp>
      <p:sp>
        <p:nvSpPr>
          <p:cNvPr id="35" name="TextBox 34"/>
          <p:cNvSpPr txBox="1"/>
          <p:nvPr/>
        </p:nvSpPr>
        <p:spPr>
          <a:xfrm>
            <a:off x="4672384" y="5181604"/>
            <a:ext cx="1131244" cy="323163"/>
          </a:xfrm>
          <a:prstGeom prst="rect">
            <a:avLst/>
          </a:prstGeom>
          <a:noFill/>
        </p:spPr>
        <p:txBody>
          <a:bodyPr wrap="none" lIns="91436" tIns="45719" rIns="91436" bIns="45719" rtlCol="0">
            <a:spAutoFit/>
          </a:bodyPr>
          <a:lstStyle/>
          <a:p>
            <a:r>
              <a:rPr lang="en-US" sz="1500" b="1" dirty="0">
                <a:latin typeface="Arial Narrow" pitchFamily="34" charset="0"/>
              </a:rPr>
              <a:t>Distilled info</a:t>
            </a:r>
          </a:p>
        </p:txBody>
      </p:sp>
      <p:sp>
        <p:nvSpPr>
          <p:cNvPr id="36" name="TextBox 35"/>
          <p:cNvSpPr txBox="1"/>
          <p:nvPr/>
        </p:nvSpPr>
        <p:spPr>
          <a:xfrm>
            <a:off x="2031472" y="4114802"/>
            <a:ext cx="780806" cy="323163"/>
          </a:xfrm>
          <a:prstGeom prst="rect">
            <a:avLst/>
          </a:prstGeom>
          <a:noFill/>
        </p:spPr>
        <p:txBody>
          <a:bodyPr wrap="none" lIns="91436" tIns="45719" rIns="91436" bIns="45719" rtlCol="0">
            <a:spAutoFit/>
          </a:bodyPr>
          <a:lstStyle/>
          <a:p>
            <a:r>
              <a:rPr lang="en-US" sz="1500" b="1" dirty="0">
                <a:latin typeface="Arial Narrow" pitchFamily="34" charset="0"/>
              </a:rPr>
              <a:t>Impacts</a:t>
            </a:r>
          </a:p>
        </p:txBody>
      </p:sp>
      <p:sp>
        <p:nvSpPr>
          <p:cNvPr id="5" name="TextBox 4"/>
          <p:cNvSpPr txBox="1"/>
          <p:nvPr/>
        </p:nvSpPr>
        <p:spPr>
          <a:xfrm>
            <a:off x="3122612" y="5943600"/>
            <a:ext cx="5773991" cy="353943"/>
          </a:xfrm>
          <a:prstGeom prst="rect">
            <a:avLst/>
          </a:prstGeom>
          <a:noFill/>
        </p:spPr>
        <p:txBody>
          <a:bodyPr vert="horz" wrap="none" lIns="0" tIns="0" rIns="0" bIns="0" rtlCol="0" anchor="t" anchorCtr="0">
            <a:spAutoFit/>
          </a:bodyPr>
          <a:lstStyle/>
          <a:p>
            <a:pPr>
              <a:buClr>
                <a:schemeClr val="tx2"/>
              </a:buClr>
            </a:pPr>
            <a:r>
              <a:rPr lang="en-US" dirty="0"/>
              <a:t>See Chapter 12 of </a:t>
            </a:r>
            <a:r>
              <a:rPr lang="en-US" i="1" dirty="0"/>
              <a:t>Making Sense of NoSQL</a:t>
            </a:r>
          </a:p>
        </p:txBody>
      </p:sp>
    </p:spTree>
    <p:extLst>
      <p:ext uri="{BB962C8B-B14F-4D97-AF65-F5344CB8AC3E}">
        <p14:creationId xmlns:p14="http://schemas.microsoft.com/office/powerpoint/2010/main" val="2448561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5578F-5E91-35A8-369C-2E8EF1BF7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7F734-226B-FBC8-B4C1-A2882E95C74C}"/>
              </a:ext>
            </a:extLst>
          </p:cNvPr>
          <p:cNvSpPr>
            <a:spLocks noGrp="1"/>
          </p:cNvSpPr>
          <p:nvPr>
            <p:ph type="ctrTitle"/>
          </p:nvPr>
        </p:nvSpPr>
        <p:spPr>
          <a:xfrm>
            <a:off x="279128" y="532739"/>
            <a:ext cx="11049000" cy="584640"/>
          </a:xfrm>
        </p:spPr>
        <p:txBody>
          <a:bodyPr/>
          <a:lstStyle/>
          <a:p>
            <a:r>
              <a:rPr lang="en-US" b="1" dirty="0"/>
              <a:t>Architecture Tradeoff and Analysis Method (ATAM)</a:t>
            </a:r>
          </a:p>
        </p:txBody>
      </p:sp>
      <p:sp>
        <p:nvSpPr>
          <p:cNvPr id="6" name="Rectangle 5">
            <a:extLst>
              <a:ext uri="{FF2B5EF4-FFF2-40B4-BE49-F238E27FC236}">
                <a16:creationId xmlns:a16="http://schemas.microsoft.com/office/drawing/2014/main" id="{721548DA-13D8-7A75-40F6-42300789C549}"/>
              </a:ext>
            </a:extLst>
          </p:cNvPr>
          <p:cNvSpPr/>
          <p:nvPr/>
        </p:nvSpPr>
        <p:spPr>
          <a:xfrm>
            <a:off x="1726750" y="1828800"/>
            <a:ext cx="8938472" cy="403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latin typeface="Arial Narrow" pitchFamily="34" charset="0"/>
            </a:endParaRPr>
          </a:p>
        </p:txBody>
      </p:sp>
      <p:sp>
        <p:nvSpPr>
          <p:cNvPr id="7" name="Rectangle 6">
            <a:extLst>
              <a:ext uri="{FF2B5EF4-FFF2-40B4-BE49-F238E27FC236}">
                <a16:creationId xmlns:a16="http://schemas.microsoft.com/office/drawing/2014/main" id="{58CE60A1-B122-7669-62C4-1A2886293864}"/>
              </a:ext>
            </a:extLst>
          </p:cNvPr>
          <p:cNvSpPr/>
          <p:nvPr/>
        </p:nvSpPr>
        <p:spPr>
          <a:xfrm>
            <a:off x="2437766" y="2057400"/>
            <a:ext cx="1625177" cy="53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Business</a:t>
            </a:r>
          </a:p>
          <a:p>
            <a:pPr algn="ctr"/>
            <a:r>
              <a:rPr lang="en-US" sz="1600" b="1" dirty="0">
                <a:solidFill>
                  <a:schemeClr val="tx1"/>
                </a:solidFill>
                <a:latin typeface="Arial Narrow" pitchFamily="34" charset="0"/>
              </a:rPr>
              <a:t>Drivers</a:t>
            </a:r>
          </a:p>
        </p:txBody>
      </p:sp>
      <p:sp>
        <p:nvSpPr>
          <p:cNvPr id="8" name="Rectangle 7">
            <a:extLst>
              <a:ext uri="{FF2B5EF4-FFF2-40B4-BE49-F238E27FC236}">
                <a16:creationId xmlns:a16="http://schemas.microsoft.com/office/drawing/2014/main" id="{D10628FE-B3CE-0C75-3013-498BB2F9DB12}"/>
              </a:ext>
            </a:extLst>
          </p:cNvPr>
          <p:cNvSpPr/>
          <p:nvPr/>
        </p:nvSpPr>
        <p:spPr>
          <a:xfrm>
            <a:off x="4570809" y="2057400"/>
            <a:ext cx="1726750" cy="53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Quality</a:t>
            </a:r>
          </a:p>
          <a:p>
            <a:pPr algn="ctr"/>
            <a:r>
              <a:rPr lang="en-US" sz="1600" b="1" dirty="0">
                <a:solidFill>
                  <a:schemeClr val="tx1"/>
                </a:solidFill>
                <a:latin typeface="Arial Narrow" pitchFamily="34" charset="0"/>
              </a:rPr>
              <a:t>Attributes</a:t>
            </a:r>
          </a:p>
        </p:txBody>
      </p:sp>
      <p:sp>
        <p:nvSpPr>
          <p:cNvPr id="9" name="Rectangle 8">
            <a:extLst>
              <a:ext uri="{FF2B5EF4-FFF2-40B4-BE49-F238E27FC236}">
                <a16:creationId xmlns:a16="http://schemas.microsoft.com/office/drawing/2014/main" id="{6EE0285E-7440-A087-BC9F-5387315328E7}"/>
              </a:ext>
            </a:extLst>
          </p:cNvPr>
          <p:cNvSpPr/>
          <p:nvPr/>
        </p:nvSpPr>
        <p:spPr>
          <a:xfrm>
            <a:off x="6805427" y="2057400"/>
            <a:ext cx="1625177" cy="53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User</a:t>
            </a:r>
          </a:p>
          <a:p>
            <a:pPr algn="ctr"/>
            <a:r>
              <a:rPr lang="en-US" sz="1600" b="1" dirty="0">
                <a:solidFill>
                  <a:schemeClr val="tx1"/>
                </a:solidFill>
                <a:latin typeface="Arial Narrow" pitchFamily="34" charset="0"/>
              </a:rPr>
              <a:t>Stories</a:t>
            </a:r>
          </a:p>
        </p:txBody>
      </p:sp>
      <p:sp>
        <p:nvSpPr>
          <p:cNvPr id="10" name="Oval 9">
            <a:extLst>
              <a:ext uri="{FF2B5EF4-FFF2-40B4-BE49-F238E27FC236}">
                <a16:creationId xmlns:a16="http://schemas.microsoft.com/office/drawing/2014/main" id="{BAC516B8-5527-D7C6-75B1-DB5CF63761C7}"/>
              </a:ext>
            </a:extLst>
          </p:cNvPr>
          <p:cNvSpPr/>
          <p:nvPr/>
        </p:nvSpPr>
        <p:spPr>
          <a:xfrm>
            <a:off x="8836898" y="2057400"/>
            <a:ext cx="1726750" cy="1219200"/>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45719" rIns="0" bIns="45719" rtlCol="0" anchor="ctr"/>
          <a:lstStyle/>
          <a:p>
            <a:pPr algn="ctr"/>
            <a:r>
              <a:rPr lang="en-US" sz="2000" b="1" dirty="0">
                <a:solidFill>
                  <a:schemeClr val="tx1"/>
                </a:solidFill>
                <a:latin typeface="Arial Narrow" pitchFamily="34" charset="0"/>
              </a:rPr>
              <a:t>Analysis</a:t>
            </a:r>
          </a:p>
        </p:txBody>
      </p:sp>
      <p:cxnSp>
        <p:nvCxnSpPr>
          <p:cNvPr id="11" name="Straight Arrow Connector 10">
            <a:extLst>
              <a:ext uri="{FF2B5EF4-FFF2-40B4-BE49-F238E27FC236}">
                <a16:creationId xmlns:a16="http://schemas.microsoft.com/office/drawing/2014/main" id="{D858D718-C1C0-B3B3-39D5-894666301D6B}"/>
              </a:ext>
            </a:extLst>
          </p:cNvPr>
          <p:cNvCxnSpPr>
            <a:stCxn id="7" idx="3"/>
          </p:cNvCxnSpPr>
          <p:nvPr/>
        </p:nvCxnSpPr>
        <p:spPr>
          <a:xfrm>
            <a:off x="4062942" y="23241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E6ACC6A-DA6D-24B2-0D6C-CBF0F081FE84}"/>
              </a:ext>
            </a:extLst>
          </p:cNvPr>
          <p:cNvCxnSpPr/>
          <p:nvPr/>
        </p:nvCxnSpPr>
        <p:spPr>
          <a:xfrm>
            <a:off x="6297559" y="22860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703666-A5F9-4025-6FDD-6F2ACC31AABF}"/>
              </a:ext>
            </a:extLst>
          </p:cNvPr>
          <p:cNvSpPr/>
          <p:nvPr/>
        </p:nvSpPr>
        <p:spPr>
          <a:xfrm>
            <a:off x="2437766" y="2743200"/>
            <a:ext cx="1625177" cy="533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Architecture</a:t>
            </a:r>
            <a:br>
              <a:rPr lang="en-US" sz="1600" b="1" dirty="0">
                <a:solidFill>
                  <a:schemeClr val="tx1"/>
                </a:solidFill>
                <a:latin typeface="Arial Narrow" pitchFamily="34" charset="0"/>
              </a:rPr>
            </a:br>
            <a:r>
              <a:rPr lang="en-US" sz="1600" b="1" dirty="0">
                <a:solidFill>
                  <a:schemeClr val="tx1"/>
                </a:solidFill>
                <a:latin typeface="Arial Narrow" pitchFamily="34" charset="0"/>
              </a:rPr>
              <a:t>Plan</a:t>
            </a:r>
          </a:p>
        </p:txBody>
      </p:sp>
      <p:sp>
        <p:nvSpPr>
          <p:cNvPr id="14" name="Rectangle 13">
            <a:extLst>
              <a:ext uri="{FF2B5EF4-FFF2-40B4-BE49-F238E27FC236}">
                <a16:creationId xmlns:a16="http://schemas.microsoft.com/office/drawing/2014/main" id="{22CE994C-EBD8-DD04-999A-38932D7BFBBE}"/>
              </a:ext>
            </a:extLst>
          </p:cNvPr>
          <p:cNvSpPr/>
          <p:nvPr/>
        </p:nvSpPr>
        <p:spPr>
          <a:xfrm>
            <a:off x="4570809" y="2743200"/>
            <a:ext cx="1726750" cy="533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Architectural</a:t>
            </a:r>
          </a:p>
          <a:p>
            <a:pPr algn="ctr"/>
            <a:r>
              <a:rPr lang="en-US" sz="1600" b="1" dirty="0">
                <a:solidFill>
                  <a:schemeClr val="tx1"/>
                </a:solidFill>
                <a:latin typeface="Arial Narrow" pitchFamily="34" charset="0"/>
              </a:rPr>
              <a:t>Approaches</a:t>
            </a:r>
          </a:p>
        </p:txBody>
      </p:sp>
      <p:sp>
        <p:nvSpPr>
          <p:cNvPr id="15" name="Rectangle 14">
            <a:extLst>
              <a:ext uri="{FF2B5EF4-FFF2-40B4-BE49-F238E27FC236}">
                <a16:creationId xmlns:a16="http://schemas.microsoft.com/office/drawing/2014/main" id="{EAAE29FE-E4D3-F2EA-0AE9-1C7A5C5382FF}"/>
              </a:ext>
            </a:extLst>
          </p:cNvPr>
          <p:cNvSpPr/>
          <p:nvPr/>
        </p:nvSpPr>
        <p:spPr>
          <a:xfrm>
            <a:off x="6805427" y="2743200"/>
            <a:ext cx="1625177" cy="533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Architectural</a:t>
            </a:r>
          </a:p>
          <a:p>
            <a:pPr algn="ctr"/>
            <a:r>
              <a:rPr lang="en-US" sz="1600" b="1" dirty="0">
                <a:solidFill>
                  <a:schemeClr val="tx1"/>
                </a:solidFill>
                <a:latin typeface="Arial Narrow" pitchFamily="34" charset="0"/>
              </a:rPr>
              <a:t>Decisions</a:t>
            </a:r>
          </a:p>
        </p:txBody>
      </p:sp>
      <p:cxnSp>
        <p:nvCxnSpPr>
          <p:cNvPr id="16" name="Straight Arrow Connector 15">
            <a:extLst>
              <a:ext uri="{FF2B5EF4-FFF2-40B4-BE49-F238E27FC236}">
                <a16:creationId xmlns:a16="http://schemas.microsoft.com/office/drawing/2014/main" id="{0625084D-7F0D-F562-E0CE-00687E07C902}"/>
              </a:ext>
            </a:extLst>
          </p:cNvPr>
          <p:cNvCxnSpPr>
            <a:stCxn id="13" idx="3"/>
          </p:cNvCxnSpPr>
          <p:nvPr/>
        </p:nvCxnSpPr>
        <p:spPr>
          <a:xfrm>
            <a:off x="4062942" y="30099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913C1C7-8405-55E8-B39C-4C47C95DD1FD}"/>
              </a:ext>
            </a:extLst>
          </p:cNvPr>
          <p:cNvCxnSpPr/>
          <p:nvPr/>
        </p:nvCxnSpPr>
        <p:spPr>
          <a:xfrm>
            <a:off x="6297559" y="29718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96515D-734F-B398-B240-40507439DC62}"/>
              </a:ext>
            </a:extLst>
          </p:cNvPr>
          <p:cNvCxnSpPr/>
          <p:nvPr/>
        </p:nvCxnSpPr>
        <p:spPr>
          <a:xfrm>
            <a:off x="8430604" y="23622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0E02F2-2364-E95A-5F62-15FB32349DD5}"/>
              </a:ext>
            </a:extLst>
          </p:cNvPr>
          <p:cNvCxnSpPr/>
          <p:nvPr/>
        </p:nvCxnSpPr>
        <p:spPr>
          <a:xfrm>
            <a:off x="8430604" y="29718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343C0CF-6C69-9685-0ECC-2F84F6758ED6}"/>
              </a:ext>
            </a:extLst>
          </p:cNvPr>
          <p:cNvSpPr/>
          <p:nvPr/>
        </p:nvSpPr>
        <p:spPr>
          <a:xfrm>
            <a:off x="6805427" y="3505200"/>
            <a:ext cx="1625177" cy="4572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Tradeoffs</a:t>
            </a:r>
          </a:p>
        </p:txBody>
      </p:sp>
      <p:sp>
        <p:nvSpPr>
          <p:cNvPr id="21" name="Rectangle 20">
            <a:extLst>
              <a:ext uri="{FF2B5EF4-FFF2-40B4-BE49-F238E27FC236}">
                <a16:creationId xmlns:a16="http://schemas.microsoft.com/office/drawing/2014/main" id="{934DF29E-CB3D-9567-7B42-9805C2D8DDD6}"/>
              </a:ext>
            </a:extLst>
          </p:cNvPr>
          <p:cNvSpPr/>
          <p:nvPr/>
        </p:nvSpPr>
        <p:spPr>
          <a:xfrm>
            <a:off x="6805427" y="4114800"/>
            <a:ext cx="1625177" cy="5334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Sensitivity</a:t>
            </a:r>
          </a:p>
          <a:p>
            <a:pPr algn="ctr"/>
            <a:r>
              <a:rPr lang="en-US" sz="1600" b="1" dirty="0">
                <a:solidFill>
                  <a:schemeClr val="tx1"/>
                </a:solidFill>
                <a:latin typeface="Arial Narrow" pitchFamily="34" charset="0"/>
              </a:rPr>
              <a:t>Points</a:t>
            </a:r>
          </a:p>
        </p:txBody>
      </p:sp>
      <p:sp>
        <p:nvSpPr>
          <p:cNvPr id="22" name="Rectangle 21">
            <a:extLst>
              <a:ext uri="{FF2B5EF4-FFF2-40B4-BE49-F238E27FC236}">
                <a16:creationId xmlns:a16="http://schemas.microsoft.com/office/drawing/2014/main" id="{03D7B107-0D93-FDAE-03AC-02E656DC1959}"/>
              </a:ext>
            </a:extLst>
          </p:cNvPr>
          <p:cNvSpPr/>
          <p:nvPr/>
        </p:nvSpPr>
        <p:spPr>
          <a:xfrm>
            <a:off x="6805427" y="4800600"/>
            <a:ext cx="1625177" cy="381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Non-Risks</a:t>
            </a:r>
          </a:p>
        </p:txBody>
      </p:sp>
      <p:sp>
        <p:nvSpPr>
          <p:cNvPr id="23" name="Rectangle 22">
            <a:extLst>
              <a:ext uri="{FF2B5EF4-FFF2-40B4-BE49-F238E27FC236}">
                <a16:creationId xmlns:a16="http://schemas.microsoft.com/office/drawing/2014/main" id="{D818F95C-B822-0B8A-C020-5E3D3E075B7C}"/>
              </a:ext>
            </a:extLst>
          </p:cNvPr>
          <p:cNvSpPr/>
          <p:nvPr/>
        </p:nvSpPr>
        <p:spPr>
          <a:xfrm>
            <a:off x="6805427" y="5334000"/>
            <a:ext cx="1625177" cy="381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tx1"/>
                </a:solidFill>
                <a:latin typeface="Arial Narrow" pitchFamily="34" charset="0"/>
              </a:rPr>
              <a:t>Risks</a:t>
            </a:r>
          </a:p>
        </p:txBody>
      </p:sp>
      <p:sp>
        <p:nvSpPr>
          <p:cNvPr id="24" name="Rectangle 23">
            <a:extLst>
              <a:ext uri="{FF2B5EF4-FFF2-40B4-BE49-F238E27FC236}">
                <a16:creationId xmlns:a16="http://schemas.microsoft.com/office/drawing/2014/main" id="{2A579935-B172-FCB3-D0AC-5AE07F0A3755}"/>
              </a:ext>
            </a:extLst>
          </p:cNvPr>
          <p:cNvSpPr/>
          <p:nvPr/>
        </p:nvSpPr>
        <p:spPr>
          <a:xfrm>
            <a:off x="9649486" y="3276601"/>
            <a:ext cx="101574" cy="23169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latin typeface="Arial Narrow" pitchFamily="34" charset="0"/>
            </a:endParaRPr>
          </a:p>
        </p:txBody>
      </p:sp>
      <p:cxnSp>
        <p:nvCxnSpPr>
          <p:cNvPr id="25" name="Straight Arrow Connector 24">
            <a:extLst>
              <a:ext uri="{FF2B5EF4-FFF2-40B4-BE49-F238E27FC236}">
                <a16:creationId xmlns:a16="http://schemas.microsoft.com/office/drawing/2014/main" id="{919CFAA0-5955-F04B-9B8A-48D87008E406}"/>
              </a:ext>
            </a:extLst>
          </p:cNvPr>
          <p:cNvCxnSpPr>
            <a:endCxn id="20" idx="3"/>
          </p:cNvCxnSpPr>
          <p:nvPr/>
        </p:nvCxnSpPr>
        <p:spPr>
          <a:xfrm rot="10800000">
            <a:off x="8430605" y="3733801"/>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95A1D22-4E6A-45AE-1BB3-1634B6CF4094}"/>
              </a:ext>
            </a:extLst>
          </p:cNvPr>
          <p:cNvCxnSpPr/>
          <p:nvPr/>
        </p:nvCxnSpPr>
        <p:spPr>
          <a:xfrm rot="10800000">
            <a:off x="8430605" y="4343401"/>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4B166AF-585E-9346-95BB-C4C725E464A8}"/>
              </a:ext>
            </a:extLst>
          </p:cNvPr>
          <p:cNvSpPr/>
          <p:nvPr/>
        </p:nvSpPr>
        <p:spPr>
          <a:xfrm>
            <a:off x="2437766" y="5334000"/>
            <a:ext cx="1625177" cy="381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r>
              <a:rPr lang="en-US" sz="1600" b="1" dirty="0">
                <a:solidFill>
                  <a:schemeClr val="bg1"/>
                </a:solidFill>
                <a:latin typeface="Arial Narrow" pitchFamily="34" charset="0"/>
              </a:rPr>
              <a:t>Risk Themes</a:t>
            </a:r>
          </a:p>
        </p:txBody>
      </p:sp>
      <p:cxnSp>
        <p:nvCxnSpPr>
          <p:cNvPr id="28" name="Straight Arrow Connector 27">
            <a:extLst>
              <a:ext uri="{FF2B5EF4-FFF2-40B4-BE49-F238E27FC236}">
                <a16:creationId xmlns:a16="http://schemas.microsoft.com/office/drawing/2014/main" id="{B6525D1C-A08B-204D-10BE-2CEDF4078A2F}"/>
              </a:ext>
            </a:extLst>
          </p:cNvPr>
          <p:cNvCxnSpPr/>
          <p:nvPr/>
        </p:nvCxnSpPr>
        <p:spPr>
          <a:xfrm rot="10800000">
            <a:off x="8430605" y="5029201"/>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001059-DEE6-7071-20B3-06B29A374CC7}"/>
              </a:ext>
            </a:extLst>
          </p:cNvPr>
          <p:cNvCxnSpPr/>
          <p:nvPr/>
        </p:nvCxnSpPr>
        <p:spPr>
          <a:xfrm rot="10800000">
            <a:off x="8430605" y="5562601"/>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14AAA9B-E5DB-27E5-1669-FDB63CC486D3}"/>
              </a:ext>
            </a:extLst>
          </p:cNvPr>
          <p:cNvCxnSpPr>
            <a:stCxn id="23" idx="1"/>
            <a:endCxn id="27" idx="3"/>
          </p:cNvCxnSpPr>
          <p:nvPr/>
        </p:nvCxnSpPr>
        <p:spPr>
          <a:xfrm rot="10800000">
            <a:off x="4062941" y="5524501"/>
            <a:ext cx="2742486"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2637AC-8FEA-1E91-A3B5-AA7D2B504C42}"/>
              </a:ext>
            </a:extLst>
          </p:cNvPr>
          <p:cNvCxnSpPr/>
          <p:nvPr/>
        </p:nvCxnSpPr>
        <p:spPr>
          <a:xfrm>
            <a:off x="1929897" y="29718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087A7AB-18C7-A14E-EF06-EB66695C5CC6}"/>
              </a:ext>
            </a:extLst>
          </p:cNvPr>
          <p:cNvCxnSpPr/>
          <p:nvPr/>
        </p:nvCxnSpPr>
        <p:spPr>
          <a:xfrm>
            <a:off x="1929897" y="2362201"/>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F1A790-35F0-EBA3-BD4B-E07B41DDC3CE}"/>
              </a:ext>
            </a:extLst>
          </p:cNvPr>
          <p:cNvSpPr/>
          <p:nvPr/>
        </p:nvSpPr>
        <p:spPr>
          <a:xfrm>
            <a:off x="1929897" y="2362200"/>
            <a:ext cx="101574" cy="3124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latin typeface="Arial Narrow" pitchFamily="34" charset="0"/>
            </a:endParaRPr>
          </a:p>
        </p:txBody>
      </p:sp>
      <p:sp>
        <p:nvSpPr>
          <p:cNvPr id="34" name="Rectangle 33">
            <a:extLst>
              <a:ext uri="{FF2B5EF4-FFF2-40B4-BE49-F238E27FC236}">
                <a16:creationId xmlns:a16="http://schemas.microsoft.com/office/drawing/2014/main" id="{8BDD1A03-452F-F878-994E-6310435563BC}"/>
              </a:ext>
            </a:extLst>
          </p:cNvPr>
          <p:cNvSpPr/>
          <p:nvPr/>
        </p:nvSpPr>
        <p:spPr>
          <a:xfrm>
            <a:off x="1929897" y="5486400"/>
            <a:ext cx="507868"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latin typeface="Arial Narrow" pitchFamily="34" charset="0"/>
            </a:endParaRPr>
          </a:p>
        </p:txBody>
      </p:sp>
      <p:sp>
        <p:nvSpPr>
          <p:cNvPr id="35" name="TextBox 34">
            <a:extLst>
              <a:ext uri="{FF2B5EF4-FFF2-40B4-BE49-F238E27FC236}">
                <a16:creationId xmlns:a16="http://schemas.microsoft.com/office/drawing/2014/main" id="{806D4474-FF9D-AFB6-7B4F-6610E20B1AC6}"/>
              </a:ext>
            </a:extLst>
          </p:cNvPr>
          <p:cNvSpPr txBox="1"/>
          <p:nvPr/>
        </p:nvSpPr>
        <p:spPr>
          <a:xfrm>
            <a:off x="4672384" y="5181604"/>
            <a:ext cx="1131244" cy="323163"/>
          </a:xfrm>
          <a:prstGeom prst="rect">
            <a:avLst/>
          </a:prstGeom>
          <a:noFill/>
        </p:spPr>
        <p:txBody>
          <a:bodyPr wrap="none" lIns="91436" tIns="45719" rIns="91436" bIns="45719" rtlCol="0">
            <a:spAutoFit/>
          </a:bodyPr>
          <a:lstStyle/>
          <a:p>
            <a:r>
              <a:rPr lang="en-US" sz="1500" b="1" dirty="0">
                <a:latin typeface="Arial Narrow" pitchFamily="34" charset="0"/>
              </a:rPr>
              <a:t>Distilled info</a:t>
            </a:r>
          </a:p>
        </p:txBody>
      </p:sp>
      <p:sp>
        <p:nvSpPr>
          <p:cNvPr id="36" name="TextBox 35">
            <a:extLst>
              <a:ext uri="{FF2B5EF4-FFF2-40B4-BE49-F238E27FC236}">
                <a16:creationId xmlns:a16="http://schemas.microsoft.com/office/drawing/2014/main" id="{88BDBD2C-A111-CC0E-1E50-F2D444A53139}"/>
              </a:ext>
            </a:extLst>
          </p:cNvPr>
          <p:cNvSpPr txBox="1"/>
          <p:nvPr/>
        </p:nvSpPr>
        <p:spPr>
          <a:xfrm>
            <a:off x="2031472" y="4114802"/>
            <a:ext cx="780806" cy="323163"/>
          </a:xfrm>
          <a:prstGeom prst="rect">
            <a:avLst/>
          </a:prstGeom>
          <a:noFill/>
        </p:spPr>
        <p:txBody>
          <a:bodyPr wrap="none" lIns="91436" tIns="45719" rIns="91436" bIns="45719" rtlCol="0">
            <a:spAutoFit/>
          </a:bodyPr>
          <a:lstStyle/>
          <a:p>
            <a:r>
              <a:rPr lang="en-US" sz="1500" b="1" dirty="0">
                <a:latin typeface="Arial Narrow" pitchFamily="34" charset="0"/>
              </a:rPr>
              <a:t>Impacts</a:t>
            </a:r>
          </a:p>
        </p:txBody>
      </p:sp>
      <p:pic>
        <p:nvPicPr>
          <p:cNvPr id="4" name="Picture 3">
            <a:extLst>
              <a:ext uri="{FF2B5EF4-FFF2-40B4-BE49-F238E27FC236}">
                <a16:creationId xmlns:a16="http://schemas.microsoft.com/office/drawing/2014/main" id="{8EFD0749-33FA-49AC-18ED-B1E33CF3AB5D}"/>
              </a:ext>
            </a:extLst>
          </p:cNvPr>
          <p:cNvPicPr>
            <a:picLocks noChangeAspect="1"/>
          </p:cNvPicPr>
          <p:nvPr/>
        </p:nvPicPr>
        <p:blipFill>
          <a:blip r:embed="rId2"/>
          <a:stretch>
            <a:fillRect/>
          </a:stretch>
        </p:blipFill>
        <p:spPr>
          <a:xfrm>
            <a:off x="4570412" y="2743199"/>
            <a:ext cx="1752600" cy="762629"/>
          </a:xfrm>
          <a:prstGeom prst="rect">
            <a:avLst/>
          </a:prstGeom>
          <a:ln w="12700" cmpd="sng">
            <a:solidFill>
              <a:schemeClr val="tx1"/>
            </a:solidFill>
          </a:ln>
        </p:spPr>
      </p:pic>
      <p:sp>
        <p:nvSpPr>
          <p:cNvPr id="5" name="TextBox 4">
            <a:extLst>
              <a:ext uri="{FF2B5EF4-FFF2-40B4-BE49-F238E27FC236}">
                <a16:creationId xmlns:a16="http://schemas.microsoft.com/office/drawing/2014/main" id="{17DECD48-E909-EDDC-577F-68481F638DD8}"/>
              </a:ext>
            </a:extLst>
          </p:cNvPr>
          <p:cNvSpPr txBox="1"/>
          <p:nvPr/>
        </p:nvSpPr>
        <p:spPr>
          <a:xfrm>
            <a:off x="3122612" y="5943600"/>
            <a:ext cx="5773991" cy="353943"/>
          </a:xfrm>
          <a:prstGeom prst="rect">
            <a:avLst/>
          </a:prstGeom>
          <a:noFill/>
        </p:spPr>
        <p:txBody>
          <a:bodyPr vert="horz" wrap="none" lIns="0" tIns="0" rIns="0" bIns="0" rtlCol="0" anchor="t" anchorCtr="0">
            <a:spAutoFit/>
          </a:bodyPr>
          <a:lstStyle/>
          <a:p>
            <a:pPr>
              <a:buClr>
                <a:schemeClr val="tx2"/>
              </a:buClr>
            </a:pPr>
            <a:r>
              <a:rPr lang="en-US" dirty="0"/>
              <a:t>See Chapter 12 of </a:t>
            </a:r>
            <a:r>
              <a:rPr lang="en-US" i="1" dirty="0"/>
              <a:t>Making Sense of NoSQL</a:t>
            </a:r>
          </a:p>
        </p:txBody>
      </p:sp>
    </p:spTree>
    <p:extLst>
      <p:ext uri="{BB962C8B-B14F-4D97-AF65-F5344CB8AC3E}">
        <p14:creationId xmlns:p14="http://schemas.microsoft.com/office/powerpoint/2010/main" val="785561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3212" y="457200"/>
            <a:ext cx="3124200" cy="762000"/>
          </a:xfrm>
        </p:spPr>
        <p:txBody>
          <a:bodyPr/>
          <a:lstStyle/>
          <a:p>
            <a:r>
              <a:rPr lang="en-US" sz="2400" b="1" dirty="0"/>
              <a:t>Quality Attribute Tree</a:t>
            </a:r>
            <a:br>
              <a:rPr lang="en-US" sz="2400" b="1" dirty="0"/>
            </a:br>
            <a:endParaRPr lang="en-US" sz="2400" b="1" dirty="0"/>
          </a:p>
        </p:txBody>
      </p:sp>
      <p:pic>
        <p:nvPicPr>
          <p:cNvPr id="5" name="Picture 2"/>
          <p:cNvPicPr>
            <a:picLocks noChangeAspect="1" noChangeArrowheads="1"/>
          </p:cNvPicPr>
          <p:nvPr/>
        </p:nvPicPr>
        <p:blipFill rotWithShape="1">
          <a:blip r:embed="rId2" cstate="print"/>
          <a:srcRect t="9078"/>
          <a:stretch/>
        </p:blipFill>
        <p:spPr bwMode="auto">
          <a:xfrm>
            <a:off x="4189412" y="533400"/>
            <a:ext cx="7862270" cy="5943600"/>
          </a:xfrm>
          <a:prstGeom prst="rect">
            <a:avLst/>
          </a:prstGeom>
          <a:noFill/>
          <a:ln w="9525">
            <a:noFill/>
            <a:miter lim="800000"/>
            <a:headEnd/>
            <a:tailEnd/>
          </a:ln>
        </p:spPr>
      </p:pic>
      <p:sp>
        <p:nvSpPr>
          <p:cNvPr id="6" name="TextBox 5"/>
          <p:cNvSpPr txBox="1"/>
          <p:nvPr/>
        </p:nvSpPr>
        <p:spPr>
          <a:xfrm>
            <a:off x="319553" y="1066800"/>
            <a:ext cx="2743200" cy="923330"/>
          </a:xfrm>
          <a:prstGeom prst="rect">
            <a:avLst/>
          </a:prstGeom>
          <a:noFill/>
        </p:spPr>
        <p:txBody>
          <a:bodyPr vert="horz" wrap="square" lIns="0" tIns="0" rIns="0" bIns="0" rtlCol="0" anchor="t" anchorCtr="0">
            <a:spAutoFit/>
          </a:bodyPr>
          <a:lstStyle/>
          <a:p>
            <a:pPr marL="342900" indent="-342900">
              <a:buClr>
                <a:schemeClr val="tx2"/>
              </a:buClr>
              <a:buFont typeface="Arial"/>
              <a:buChar char="•"/>
            </a:pPr>
            <a:r>
              <a:rPr lang="en-US" sz="2000" dirty="0"/>
              <a:t>How important</a:t>
            </a:r>
          </a:p>
          <a:p>
            <a:pPr marL="342900" indent="-342900">
              <a:buClr>
                <a:schemeClr val="tx2"/>
              </a:buClr>
              <a:buFont typeface="Arial"/>
              <a:buChar char="•"/>
            </a:pPr>
            <a:r>
              <a:rPr lang="en-US" sz="2000" dirty="0"/>
              <a:t>How difficult in any given architecture</a:t>
            </a:r>
            <a:endParaRPr lang="en-US" dirty="0"/>
          </a:p>
        </p:txBody>
      </p:sp>
    </p:spTree>
    <p:extLst>
      <p:ext uri="{BB962C8B-B14F-4D97-AF65-F5344CB8AC3E}">
        <p14:creationId xmlns:p14="http://schemas.microsoft.com/office/powerpoint/2010/main" val="2157162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412" y="533400"/>
            <a:ext cx="9573695" cy="584640"/>
          </a:xfrm>
        </p:spPr>
        <p:txBody>
          <a:bodyPr/>
          <a:lstStyle/>
          <a:p>
            <a:r>
              <a:rPr lang="en-US" b="1" dirty="0"/>
              <a:t>Summary</a:t>
            </a:r>
          </a:p>
        </p:txBody>
      </p:sp>
      <p:sp>
        <p:nvSpPr>
          <p:cNvPr id="3" name="Content Placeholder 2"/>
          <p:cNvSpPr>
            <a:spLocks noGrp="1"/>
          </p:cNvSpPr>
          <p:nvPr>
            <p:ph idx="1"/>
          </p:nvPr>
        </p:nvSpPr>
        <p:spPr/>
        <p:txBody>
          <a:bodyPr/>
          <a:lstStyle/>
          <a:p>
            <a:pPr marL="434340" indent="-342900">
              <a:buFont typeface="Arial"/>
              <a:buChar char="•"/>
            </a:pPr>
            <a:r>
              <a:rPr lang="en-US" dirty="0"/>
              <a:t>Both Data Lakes and Data Hubs are great examples of distributed computing</a:t>
            </a:r>
          </a:p>
          <a:p>
            <a:pPr marL="434340" indent="-342900">
              <a:buFont typeface="Arial"/>
              <a:buChar char="•"/>
            </a:pPr>
            <a:r>
              <a:rPr lang="en-US" dirty="0"/>
              <a:t>Both have lower cost/TB/year than RDBMS and are far more flexible than an RDBMS</a:t>
            </a:r>
          </a:p>
          <a:p>
            <a:pPr marL="434340" indent="-342900">
              <a:buFont typeface="Arial"/>
              <a:buChar char="•"/>
            </a:pPr>
            <a:r>
              <a:rPr lang="en-US" dirty="0"/>
              <a:t>Be very cautious about doing integration on a RDBMS</a:t>
            </a:r>
          </a:p>
          <a:p>
            <a:pPr marL="434340" indent="-342900">
              <a:buFont typeface="Arial"/>
              <a:buChar char="•"/>
            </a:pPr>
            <a:r>
              <a:rPr lang="en-US" dirty="0"/>
              <a:t>Use Data Lakes for ways to store log files or some forms of RDBMS data</a:t>
            </a:r>
          </a:p>
          <a:p>
            <a:pPr marL="434340" indent="-342900">
              <a:buFont typeface="Arial"/>
              <a:buChar char="•"/>
            </a:pPr>
            <a:r>
              <a:rPr lang="en-US" dirty="0"/>
              <a:t>Use document and graph stores for building Data Hubs</a:t>
            </a:r>
          </a:p>
          <a:p>
            <a:pPr marL="434340" indent="-342900">
              <a:buFont typeface="Arial"/>
              <a:buChar char="•"/>
            </a:pPr>
            <a:r>
              <a:rPr lang="en-US" dirty="0"/>
              <a:t>Use Data Hubs to build integrated views of your customer</a:t>
            </a:r>
          </a:p>
        </p:txBody>
      </p:sp>
    </p:spTree>
    <p:extLst>
      <p:ext uri="{BB962C8B-B14F-4D97-AF65-F5344CB8AC3E}">
        <p14:creationId xmlns:p14="http://schemas.microsoft.com/office/powerpoint/2010/main" val="2533309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29897" y="177800"/>
            <a:ext cx="10258928" cy="914400"/>
          </a:xfrm>
        </p:spPr>
        <p:txBody>
          <a:bodyPr/>
          <a:lstStyle/>
          <a:p>
            <a:pPr algn="ctr"/>
            <a:r>
              <a:rPr lang="en-US" sz="3200" b="1" dirty="0"/>
              <a:t>Further Reading and Questions</a:t>
            </a:r>
          </a:p>
        </p:txBody>
      </p:sp>
      <p:sp>
        <p:nvSpPr>
          <p:cNvPr id="3" name="Content Placeholder 2"/>
          <p:cNvSpPr>
            <a:spLocks noGrp="1"/>
          </p:cNvSpPr>
          <p:nvPr>
            <p:ph idx="4294967295"/>
          </p:nvPr>
        </p:nvSpPr>
        <p:spPr>
          <a:xfrm>
            <a:off x="1" y="3759200"/>
            <a:ext cx="4490397" cy="956733"/>
          </a:xfrm>
        </p:spPr>
        <p:txBody>
          <a:bodyPr>
            <a:normAutofit fontScale="92500" lnSpcReduction="10000"/>
          </a:bodyPr>
          <a:lstStyle/>
          <a:p>
            <a:pPr>
              <a:buNone/>
            </a:pPr>
            <a:r>
              <a:rPr lang="en-US" sz="2400" dirty="0">
                <a:latin typeface="Arial" pitchFamily="34" charset="0"/>
                <a:cs typeface="Arial" pitchFamily="34" charset="0"/>
              </a:rPr>
              <a:t>Dan McCreary</a:t>
            </a:r>
          </a:p>
          <a:p>
            <a:pPr>
              <a:buNone/>
            </a:pPr>
            <a:r>
              <a:rPr lang="en-US" sz="2400" dirty="0">
                <a:latin typeface="Arial" pitchFamily="34" charset="0"/>
                <a:cs typeface="Arial" pitchFamily="34" charset="0"/>
                <a:hlinkClick r:id="rId2"/>
              </a:rPr>
              <a:t>dan.mccreary@marklogic.com</a:t>
            </a:r>
            <a:endParaRPr lang="en-US" sz="2400" dirty="0">
              <a:latin typeface="Arial" pitchFamily="34" charset="0"/>
              <a:cs typeface="Arial" pitchFamily="34" charset="0"/>
            </a:endParaRPr>
          </a:p>
          <a:p>
            <a:pPr>
              <a:buNone/>
            </a:pPr>
            <a:endParaRPr lang="en-US" sz="2400" dirty="0">
              <a:latin typeface="Arial" pitchFamily="34" charset="0"/>
              <a:cs typeface="Arial" pitchFamily="34" charset="0"/>
            </a:endParaRPr>
          </a:p>
        </p:txBody>
      </p:sp>
      <p:pic>
        <p:nvPicPr>
          <p:cNvPr id="6" name="Picture 4"/>
          <p:cNvPicPr>
            <a:picLocks noChangeAspect="1" noChangeArrowheads="1"/>
          </p:cNvPicPr>
          <p:nvPr/>
        </p:nvPicPr>
        <p:blipFill>
          <a:blip r:embed="rId3" cstate="print"/>
          <a:srcRect/>
          <a:stretch>
            <a:fillRect/>
          </a:stretch>
        </p:blipFill>
        <p:spPr bwMode="auto">
          <a:xfrm>
            <a:off x="7708076" y="1707502"/>
            <a:ext cx="3656648" cy="3445087"/>
          </a:xfrm>
          <a:prstGeom prst="rect">
            <a:avLst/>
          </a:prstGeom>
          <a:noFill/>
          <a:ln w="9525">
            <a:noFill/>
            <a:miter lim="800000"/>
            <a:headEnd/>
            <a:tailEnd/>
          </a:ln>
        </p:spPr>
      </p:pic>
      <p:sp>
        <p:nvSpPr>
          <p:cNvPr id="7" name="Content Placeholder 2"/>
          <p:cNvSpPr txBox="1">
            <a:spLocks/>
          </p:cNvSpPr>
          <p:nvPr/>
        </p:nvSpPr>
        <p:spPr>
          <a:xfrm>
            <a:off x="7442703" y="5203176"/>
            <a:ext cx="4117349" cy="609600"/>
          </a:xfrm>
          <a:prstGeom prst="rect">
            <a:avLst/>
          </a:prstGeom>
        </p:spPr>
        <p:txBody>
          <a:bodyPr vert="horz" lIns="91436" tIns="45719" rIns="91436" bIns="45719" rtlCol="0">
            <a:noAutofit/>
          </a:bodyPr>
          <a:lstStyle/>
          <a:p>
            <a:pPr marL="228591" indent="-228591" algn="ctr" defTabSz="914361">
              <a:spcBef>
                <a:spcPct val="20000"/>
              </a:spcBef>
              <a:defRPr/>
            </a:pPr>
            <a:r>
              <a:rPr lang="en-US" dirty="0">
                <a:latin typeface="Arial" pitchFamily="34" charset="0"/>
                <a:cs typeface="Arial" pitchFamily="34" charset="0"/>
              </a:rPr>
              <a:t>http://manning.com/mccreary</a:t>
            </a:r>
          </a:p>
        </p:txBody>
      </p:sp>
      <p:grpSp>
        <p:nvGrpSpPr>
          <p:cNvPr id="10" name="Group 9"/>
          <p:cNvGrpSpPr/>
          <p:nvPr/>
        </p:nvGrpSpPr>
        <p:grpSpPr>
          <a:xfrm>
            <a:off x="366914" y="4757248"/>
            <a:ext cx="3758221" cy="400110"/>
            <a:chOff x="533400" y="3505200"/>
            <a:chExt cx="2819400" cy="400109"/>
          </a:xfrm>
        </p:grpSpPr>
        <p:pic>
          <p:nvPicPr>
            <p:cNvPr id="8" name="Picture 4"/>
            <p:cNvPicPr>
              <a:picLocks noChangeAspect="1" noChangeArrowheads="1"/>
            </p:cNvPicPr>
            <p:nvPr/>
          </p:nvPicPr>
          <p:blipFill>
            <a:blip r:embed="rId4" cstate="print"/>
            <a:srcRect/>
            <a:stretch>
              <a:fillRect/>
            </a:stretch>
          </p:blipFill>
          <p:spPr bwMode="auto">
            <a:xfrm>
              <a:off x="533400" y="3581400"/>
              <a:ext cx="1252251" cy="304800"/>
            </a:xfrm>
            <a:prstGeom prst="rect">
              <a:avLst/>
            </a:prstGeom>
            <a:noFill/>
            <a:ln w="9525">
              <a:noFill/>
              <a:miter lim="800000"/>
              <a:headEnd/>
              <a:tailEnd/>
            </a:ln>
          </p:spPr>
        </p:pic>
        <p:sp>
          <p:nvSpPr>
            <p:cNvPr id="9" name="TextBox 8"/>
            <p:cNvSpPr txBox="1"/>
            <p:nvPr/>
          </p:nvSpPr>
          <p:spPr>
            <a:xfrm>
              <a:off x="1752600" y="3505200"/>
              <a:ext cx="1600200" cy="400109"/>
            </a:xfrm>
            <a:prstGeom prst="rect">
              <a:avLst/>
            </a:prstGeom>
            <a:noFill/>
          </p:spPr>
          <p:txBody>
            <a:bodyPr wrap="square" rtlCol="0">
              <a:spAutoFit/>
            </a:bodyPr>
            <a:lstStyle/>
            <a:p>
              <a:r>
                <a:rPr lang="en-US" sz="2000" b="1" dirty="0">
                  <a:latin typeface="Arial Narrow" pitchFamily="34" charset="0"/>
                </a:rPr>
                <a:t>@dmccreary</a:t>
              </a:r>
            </a:p>
          </p:txBody>
        </p:sp>
      </p:grpSp>
      <p:sp>
        <p:nvSpPr>
          <p:cNvPr id="11" name="TextBox 10"/>
          <p:cNvSpPr txBox="1"/>
          <p:nvPr/>
        </p:nvSpPr>
        <p:spPr>
          <a:xfrm rot="20598849">
            <a:off x="1754178" y="1968118"/>
            <a:ext cx="3948682" cy="995157"/>
          </a:xfrm>
          <a:prstGeom prst="rect">
            <a:avLst/>
          </a:prstGeom>
          <a:noFill/>
        </p:spPr>
        <p:txBody>
          <a:bodyPr wrap="none" lIns="91436" tIns="45719" rIns="91436" bIns="45719" rtlCol="0">
            <a:spAutoFit/>
          </a:bodyPr>
          <a:lstStyle/>
          <a:p>
            <a:r>
              <a:rPr lang="en-US" sz="5900" dirty="0">
                <a:solidFill>
                  <a:srgbClr val="0000CC"/>
                </a:solidFill>
                <a:latin typeface="Arial" pitchFamily="34" charset="0"/>
                <a:cs typeface="Arial" pitchFamily="34" charset="0"/>
              </a:rPr>
              <a:t>Thank You!</a:t>
            </a:r>
          </a:p>
        </p:txBody>
      </p:sp>
      <p:pic>
        <p:nvPicPr>
          <p:cNvPr id="5" name="Picture 4"/>
          <p:cNvPicPr>
            <a:picLocks noChangeAspect="1"/>
          </p:cNvPicPr>
          <p:nvPr/>
        </p:nvPicPr>
        <p:blipFill rotWithShape="1">
          <a:blip r:embed="rId5"/>
          <a:srcRect l="24005" t="39343" r="25995" b="39059"/>
          <a:stretch/>
        </p:blipFill>
        <p:spPr>
          <a:xfrm>
            <a:off x="256894" y="5346941"/>
            <a:ext cx="1575804" cy="416121"/>
          </a:xfrm>
          <a:prstGeom prst="rect">
            <a:avLst/>
          </a:prstGeom>
        </p:spPr>
      </p:pic>
      <p:sp>
        <p:nvSpPr>
          <p:cNvPr id="12" name="TextBox 11"/>
          <p:cNvSpPr txBox="1"/>
          <p:nvPr/>
        </p:nvSpPr>
        <p:spPr>
          <a:xfrm>
            <a:off x="1846687" y="5318450"/>
            <a:ext cx="5526067" cy="447869"/>
          </a:xfrm>
          <a:prstGeom prst="rect">
            <a:avLst/>
          </a:prstGeom>
          <a:noFill/>
        </p:spPr>
        <p:txBody>
          <a:bodyPr vert="horz" wrap="none" lIns="0" tIns="0" rIns="0" bIns="0" rtlCol="0" anchor="t" anchorCtr="0">
            <a:noAutofit/>
          </a:bodyPr>
          <a:lstStyle/>
          <a:p>
            <a:pPr>
              <a:buClr>
                <a:schemeClr val="tx2"/>
              </a:buClr>
            </a:pPr>
            <a:r>
              <a:rPr lang="en-US" sz="2400" dirty="0"/>
              <a:t>http://</a:t>
            </a:r>
            <a:r>
              <a:rPr lang="en-US" sz="2100" dirty="0"/>
              <a:t>www.linkedin.com</a:t>
            </a:r>
            <a:r>
              <a:rPr lang="en-US" sz="2400" dirty="0"/>
              <a:t>/in/danmccreary</a:t>
            </a:r>
            <a:endParaRPr lang="en-US" sz="2700" dirty="0">
              <a:latin typeface="Arial" pitchFamily="34" charset="0"/>
              <a:cs typeface="Arial" pitchFamily="34" charset="0"/>
            </a:endParaRPr>
          </a:p>
          <a:p>
            <a:pPr>
              <a:buClr>
                <a:schemeClr val="tx2"/>
              </a:buClr>
            </a:pPr>
            <a:endParaRPr lang="en-US" dirty="0"/>
          </a:p>
        </p:txBody>
      </p:sp>
    </p:spTree>
    <p:extLst>
      <p:ext uri="{BB962C8B-B14F-4D97-AF65-F5344CB8AC3E}">
        <p14:creationId xmlns:p14="http://schemas.microsoft.com/office/powerpoint/2010/main" val="122038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531813" y="914400"/>
            <a:ext cx="3505200" cy="584640"/>
          </a:xfrm>
          <a:prstGeom prst="rect">
            <a:avLst/>
          </a:prstGeom>
        </p:spPr>
        <p:txBody>
          <a:bodyPr lIns="121879" tIns="121879" rIns="121879" bIns="121879" anchor="t" anchorCtr="0">
            <a:noAutofit/>
          </a:bodyPr>
          <a:lstStyle/>
          <a:p>
            <a:r>
              <a:rPr lang="en" dirty="0"/>
              <a:t>Google Trends</a:t>
            </a:r>
          </a:p>
        </p:txBody>
      </p:sp>
      <p:pic>
        <p:nvPicPr>
          <p:cNvPr id="68" name="Shape 68"/>
          <p:cNvPicPr preferRelativeResize="0"/>
          <p:nvPr/>
        </p:nvPicPr>
        <p:blipFill>
          <a:blip r:embed="rId3">
            <a:alphaModFix/>
          </a:blip>
          <a:stretch>
            <a:fillRect/>
          </a:stretch>
        </p:blipFill>
        <p:spPr>
          <a:xfrm>
            <a:off x="415492" y="1725033"/>
            <a:ext cx="11249902" cy="3730499"/>
          </a:xfrm>
          <a:prstGeom prst="rect">
            <a:avLst/>
          </a:prstGeom>
          <a:noFill/>
          <a:ln>
            <a:noFill/>
          </a:ln>
        </p:spPr>
      </p:pic>
      <p:sp>
        <p:nvSpPr>
          <p:cNvPr id="69" name="Shape 69"/>
          <p:cNvSpPr txBox="1"/>
          <p:nvPr/>
        </p:nvSpPr>
        <p:spPr>
          <a:xfrm>
            <a:off x="5484812" y="1219200"/>
            <a:ext cx="1811841" cy="462800"/>
          </a:xfrm>
          <a:prstGeom prst="rect">
            <a:avLst/>
          </a:prstGeom>
          <a:noFill/>
          <a:ln>
            <a:noFill/>
          </a:ln>
        </p:spPr>
        <p:txBody>
          <a:bodyPr lIns="121879" tIns="121879" rIns="121879" bIns="121879" anchor="t" anchorCtr="0">
            <a:noAutofit/>
          </a:bodyPr>
          <a:lstStyle/>
          <a:p>
            <a:r>
              <a:rPr lang="en" dirty="0">
                <a:solidFill>
                  <a:srgbClr val="0000FF"/>
                </a:solidFill>
              </a:rPr>
              <a:t>Data Lake</a:t>
            </a:r>
          </a:p>
        </p:txBody>
      </p:sp>
      <p:cxnSp>
        <p:nvCxnSpPr>
          <p:cNvPr id="70" name="Shape 70"/>
          <p:cNvCxnSpPr/>
          <p:nvPr/>
        </p:nvCxnSpPr>
        <p:spPr>
          <a:xfrm>
            <a:off x="7085012" y="1524000"/>
            <a:ext cx="1304060" cy="638000"/>
          </a:xfrm>
          <a:prstGeom prst="straightConnector1">
            <a:avLst/>
          </a:prstGeom>
          <a:noFill/>
          <a:ln w="38100" cap="flat" cmpd="sng">
            <a:solidFill>
              <a:srgbClr val="0000FF"/>
            </a:solidFill>
            <a:prstDash val="solid"/>
            <a:round/>
            <a:headEnd type="none" w="lg" len="lg"/>
            <a:tailEnd type="triangle" w="lg" len="lg"/>
          </a:ln>
        </p:spPr>
      </p:cxnSp>
      <p:sp>
        <p:nvSpPr>
          <p:cNvPr id="71" name="Shape 71"/>
          <p:cNvSpPr txBox="1"/>
          <p:nvPr/>
        </p:nvSpPr>
        <p:spPr>
          <a:xfrm>
            <a:off x="9904412" y="4572000"/>
            <a:ext cx="1555995" cy="462800"/>
          </a:xfrm>
          <a:prstGeom prst="rect">
            <a:avLst/>
          </a:prstGeom>
          <a:noFill/>
          <a:ln>
            <a:noFill/>
          </a:ln>
        </p:spPr>
        <p:txBody>
          <a:bodyPr lIns="121879" tIns="121879" rIns="121879" bIns="121879" anchor="t" anchorCtr="0">
            <a:noAutofit/>
          </a:bodyPr>
          <a:lstStyle/>
          <a:p>
            <a:r>
              <a:rPr lang="en" b="1" dirty="0">
                <a:solidFill>
                  <a:srgbClr val="FF0000"/>
                </a:solidFill>
              </a:rPr>
              <a:t>Data Hub</a:t>
            </a:r>
          </a:p>
        </p:txBody>
      </p:sp>
      <p:cxnSp>
        <p:nvCxnSpPr>
          <p:cNvPr id="72" name="Shape 72"/>
          <p:cNvCxnSpPr/>
          <p:nvPr/>
        </p:nvCxnSpPr>
        <p:spPr>
          <a:xfrm rot="10800000">
            <a:off x="8837612" y="3886200"/>
            <a:ext cx="1009737" cy="9048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3274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575" y="608491"/>
            <a:ext cx="9289603" cy="584640"/>
          </a:xfrm>
        </p:spPr>
        <p:txBody>
          <a:bodyPr>
            <a:normAutofit/>
          </a:bodyPr>
          <a:lstStyle/>
          <a:p>
            <a:r>
              <a:rPr lang="en-US" b="1" dirty="0"/>
              <a:t>Horizontal Scalability</a:t>
            </a:r>
          </a:p>
        </p:txBody>
      </p:sp>
      <p:grpSp>
        <p:nvGrpSpPr>
          <p:cNvPr id="5" name="Group 22"/>
          <p:cNvGrpSpPr/>
          <p:nvPr/>
        </p:nvGrpSpPr>
        <p:grpSpPr>
          <a:xfrm>
            <a:off x="914162" y="1651002"/>
            <a:ext cx="9852634" cy="3606798"/>
            <a:chOff x="1828800" y="1651002"/>
            <a:chExt cx="6248400" cy="2920999"/>
          </a:xfrm>
        </p:grpSpPr>
        <p:grpSp>
          <p:nvGrpSpPr>
            <p:cNvPr id="6" name="Group 23"/>
            <p:cNvGrpSpPr/>
            <p:nvPr/>
          </p:nvGrpSpPr>
          <p:grpSpPr>
            <a:xfrm>
              <a:off x="1828800" y="1651002"/>
              <a:ext cx="6248400" cy="2920999"/>
              <a:chOff x="1828800" y="1651002"/>
              <a:chExt cx="6248400" cy="2920999"/>
            </a:xfrm>
          </p:grpSpPr>
          <p:cxnSp>
            <p:nvCxnSpPr>
              <p:cNvPr id="4" name="Straight Connector 3"/>
              <p:cNvCxnSpPr/>
              <p:nvPr/>
            </p:nvCxnSpPr>
            <p:spPr>
              <a:xfrm rot="5400000" flipH="1" flipV="1">
                <a:off x="368301" y="3111501"/>
                <a:ext cx="2920999" cy="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828800" y="4572000"/>
                <a:ext cx="4394200" cy="1"/>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98533" y="4211412"/>
                <a:ext cx="1176919" cy="324033"/>
              </a:xfrm>
              <a:prstGeom prst="rect">
                <a:avLst/>
              </a:prstGeom>
              <a:noFill/>
            </p:spPr>
            <p:txBody>
              <a:bodyPr wrap="none" rtlCol="0">
                <a:spAutoFit/>
              </a:bodyPr>
              <a:lstStyle/>
              <a:p>
                <a:r>
                  <a:rPr lang="en-US" sz="2000" b="1" dirty="0">
                    <a:latin typeface="Arial Narrow"/>
                    <a:cs typeface="Arial Narrow"/>
                  </a:rPr>
                  <a:t>Nodes in Cluster</a:t>
                </a:r>
              </a:p>
            </p:txBody>
          </p:sp>
          <p:sp>
            <p:nvSpPr>
              <p:cNvPr id="10" name="TextBox 9"/>
              <p:cNvSpPr txBox="1"/>
              <p:nvPr/>
            </p:nvSpPr>
            <p:spPr>
              <a:xfrm>
                <a:off x="1828801" y="1667356"/>
                <a:ext cx="932459" cy="324033"/>
              </a:xfrm>
              <a:prstGeom prst="rect">
                <a:avLst/>
              </a:prstGeom>
              <a:noFill/>
            </p:spPr>
            <p:txBody>
              <a:bodyPr wrap="none" rtlCol="0">
                <a:spAutoFit/>
              </a:bodyPr>
              <a:lstStyle/>
              <a:p>
                <a:r>
                  <a:rPr lang="en-US" sz="2000" b="1" dirty="0">
                    <a:latin typeface="Arial Narrow"/>
                    <a:cs typeface="Arial Narrow"/>
                  </a:rPr>
                  <a:t>Performance</a:t>
                </a:r>
              </a:p>
            </p:txBody>
          </p:sp>
          <p:sp>
            <p:nvSpPr>
              <p:cNvPr id="14" name="Freeform 13"/>
              <p:cNvSpPr/>
              <p:nvPr/>
            </p:nvSpPr>
            <p:spPr>
              <a:xfrm>
                <a:off x="1828800" y="3622214"/>
                <a:ext cx="4275668" cy="949786"/>
              </a:xfrm>
              <a:custGeom>
                <a:avLst/>
                <a:gdLst>
                  <a:gd name="connsiteX0" fmla="*/ 0 w 3945467"/>
                  <a:gd name="connsiteY0" fmla="*/ 1447800 h 1447800"/>
                  <a:gd name="connsiteX1" fmla="*/ 1566334 w 3945467"/>
                  <a:gd name="connsiteY1" fmla="*/ 1024467 h 1447800"/>
                  <a:gd name="connsiteX2" fmla="*/ 3945467 w 3945467"/>
                  <a:gd name="connsiteY2" fmla="*/ 0 h 1447800"/>
                  <a:gd name="connsiteX0" fmla="*/ 0 w 3945467"/>
                  <a:gd name="connsiteY0" fmla="*/ 1447800 h 1447800"/>
                  <a:gd name="connsiteX1" fmla="*/ 1566334 w 3945467"/>
                  <a:gd name="connsiteY1" fmla="*/ 1024467 h 1447800"/>
                  <a:gd name="connsiteX2" fmla="*/ 1852729 w 3945467"/>
                  <a:gd name="connsiteY2" fmla="*/ 778651 h 1447800"/>
                  <a:gd name="connsiteX3" fmla="*/ 3945467 w 3945467"/>
                  <a:gd name="connsiteY3" fmla="*/ 0 h 1447800"/>
                  <a:gd name="connsiteX0" fmla="*/ 0 w 3945467"/>
                  <a:gd name="connsiteY0" fmla="*/ 1447800 h 1447800"/>
                  <a:gd name="connsiteX1" fmla="*/ 1566334 w 3945467"/>
                  <a:gd name="connsiteY1" fmla="*/ 1024467 h 1447800"/>
                  <a:gd name="connsiteX2" fmla="*/ 1852729 w 3945467"/>
                  <a:gd name="connsiteY2" fmla="*/ 778651 h 1447800"/>
                  <a:gd name="connsiteX3" fmla="*/ 2623196 w 3945467"/>
                  <a:gd name="connsiteY3" fmla="*/ 474491 h 1447800"/>
                  <a:gd name="connsiteX4" fmla="*/ 3945467 w 3945467"/>
                  <a:gd name="connsiteY4" fmla="*/ 0 h 1447800"/>
                  <a:gd name="connsiteX0" fmla="*/ 0 w 3945467"/>
                  <a:gd name="connsiteY0" fmla="*/ 1447800 h 1447800"/>
                  <a:gd name="connsiteX1" fmla="*/ 1176867 w 3945467"/>
                  <a:gd name="connsiteY1" fmla="*/ 1024467 h 1447800"/>
                  <a:gd name="connsiteX2" fmla="*/ 1852729 w 3945467"/>
                  <a:gd name="connsiteY2" fmla="*/ 778651 h 1447800"/>
                  <a:gd name="connsiteX3" fmla="*/ 2623196 w 3945467"/>
                  <a:gd name="connsiteY3" fmla="*/ 474491 h 1447800"/>
                  <a:gd name="connsiteX4" fmla="*/ 3945467 w 3945467"/>
                  <a:gd name="connsiteY4" fmla="*/ 0 h 1447800"/>
                  <a:gd name="connsiteX0" fmla="*/ 0 w 4096396"/>
                  <a:gd name="connsiteY0" fmla="*/ 1053152 h 1053152"/>
                  <a:gd name="connsiteX1" fmla="*/ 1176867 w 4096396"/>
                  <a:gd name="connsiteY1" fmla="*/ 629819 h 1053152"/>
                  <a:gd name="connsiteX2" fmla="*/ 1852729 w 4096396"/>
                  <a:gd name="connsiteY2" fmla="*/ 384003 h 1053152"/>
                  <a:gd name="connsiteX3" fmla="*/ 2623196 w 4096396"/>
                  <a:gd name="connsiteY3" fmla="*/ 79843 h 1053152"/>
                  <a:gd name="connsiteX4" fmla="*/ 4096396 w 4096396"/>
                  <a:gd name="connsiteY4" fmla="*/ 0 h 1053152"/>
                  <a:gd name="connsiteX0" fmla="*/ 0 w 4096396"/>
                  <a:gd name="connsiteY0" fmla="*/ 1053152 h 1053152"/>
                  <a:gd name="connsiteX1" fmla="*/ 1176867 w 4096396"/>
                  <a:gd name="connsiteY1" fmla="*/ 629819 h 1053152"/>
                  <a:gd name="connsiteX2" fmla="*/ 1852729 w 4096396"/>
                  <a:gd name="connsiteY2" fmla="*/ 384003 h 1053152"/>
                  <a:gd name="connsiteX3" fmla="*/ 2623196 w 4096396"/>
                  <a:gd name="connsiteY3" fmla="*/ 79843 h 1053152"/>
                  <a:gd name="connsiteX4" fmla="*/ 4096396 w 4096396"/>
                  <a:gd name="connsiteY4" fmla="*/ 0 h 1053152"/>
                  <a:gd name="connsiteX0" fmla="*/ 0 w 4096396"/>
                  <a:gd name="connsiteY0" fmla="*/ 1053152 h 1053152"/>
                  <a:gd name="connsiteX1" fmla="*/ 1176867 w 4096396"/>
                  <a:gd name="connsiteY1" fmla="*/ 629819 h 1053152"/>
                  <a:gd name="connsiteX2" fmla="*/ 1852729 w 4096396"/>
                  <a:gd name="connsiteY2" fmla="*/ 384003 h 1053152"/>
                  <a:gd name="connsiteX3" fmla="*/ 2623196 w 4096396"/>
                  <a:gd name="connsiteY3" fmla="*/ 79843 h 1053152"/>
                  <a:gd name="connsiteX4" fmla="*/ 4096396 w 4096396"/>
                  <a:gd name="connsiteY4" fmla="*/ 0 h 1053152"/>
                  <a:gd name="connsiteX0" fmla="*/ 0 w 4096396"/>
                  <a:gd name="connsiteY0" fmla="*/ 1053152 h 1053152"/>
                  <a:gd name="connsiteX1" fmla="*/ 1176867 w 4096396"/>
                  <a:gd name="connsiteY1" fmla="*/ 629819 h 1053152"/>
                  <a:gd name="connsiteX2" fmla="*/ 1852729 w 4096396"/>
                  <a:gd name="connsiteY2" fmla="*/ 384003 h 1053152"/>
                  <a:gd name="connsiteX3" fmla="*/ 2623196 w 4096396"/>
                  <a:gd name="connsiteY3" fmla="*/ 79843 h 1053152"/>
                  <a:gd name="connsiteX4" fmla="*/ 4096396 w 4096396"/>
                  <a:gd name="connsiteY4" fmla="*/ 0 h 1053152"/>
                  <a:gd name="connsiteX0" fmla="*/ 0 w 4096396"/>
                  <a:gd name="connsiteY0" fmla="*/ 1053152 h 1053152"/>
                  <a:gd name="connsiteX1" fmla="*/ 1176867 w 4096396"/>
                  <a:gd name="connsiteY1" fmla="*/ 629819 h 1053152"/>
                  <a:gd name="connsiteX2" fmla="*/ 1852729 w 4096396"/>
                  <a:gd name="connsiteY2" fmla="*/ 384003 h 1053152"/>
                  <a:gd name="connsiteX3" fmla="*/ 2623196 w 4096396"/>
                  <a:gd name="connsiteY3" fmla="*/ 79843 h 1053152"/>
                  <a:gd name="connsiteX4" fmla="*/ 4096396 w 4096396"/>
                  <a:gd name="connsiteY4" fmla="*/ 0 h 1053152"/>
                  <a:gd name="connsiteX0" fmla="*/ 0 w 4096396"/>
                  <a:gd name="connsiteY0" fmla="*/ 1053152 h 1053152"/>
                  <a:gd name="connsiteX1" fmla="*/ 1176867 w 4096396"/>
                  <a:gd name="connsiteY1" fmla="*/ 629819 h 1053152"/>
                  <a:gd name="connsiteX2" fmla="*/ 1852729 w 4096396"/>
                  <a:gd name="connsiteY2" fmla="*/ 384003 h 1053152"/>
                  <a:gd name="connsiteX3" fmla="*/ 2623196 w 4096396"/>
                  <a:gd name="connsiteY3" fmla="*/ 79843 h 1053152"/>
                  <a:gd name="connsiteX4" fmla="*/ 4096396 w 4096396"/>
                  <a:gd name="connsiteY4" fmla="*/ 0 h 1053152"/>
                  <a:gd name="connsiteX0" fmla="*/ 0 w 4096396"/>
                  <a:gd name="connsiteY0" fmla="*/ 1088239 h 1088239"/>
                  <a:gd name="connsiteX1" fmla="*/ 1176867 w 4096396"/>
                  <a:gd name="connsiteY1" fmla="*/ 664906 h 1088239"/>
                  <a:gd name="connsiteX2" fmla="*/ 1852729 w 4096396"/>
                  <a:gd name="connsiteY2" fmla="*/ 419090 h 1088239"/>
                  <a:gd name="connsiteX3" fmla="*/ 2623196 w 4096396"/>
                  <a:gd name="connsiteY3" fmla="*/ 114930 h 1088239"/>
                  <a:gd name="connsiteX4" fmla="*/ 4096396 w 4096396"/>
                  <a:gd name="connsiteY4" fmla="*/ 35087 h 1088239"/>
                  <a:gd name="connsiteX0" fmla="*/ 0 w 4096396"/>
                  <a:gd name="connsiteY0" fmla="*/ 1088239 h 1088239"/>
                  <a:gd name="connsiteX1" fmla="*/ 1176867 w 4096396"/>
                  <a:gd name="connsiteY1" fmla="*/ 664906 h 1088239"/>
                  <a:gd name="connsiteX2" fmla="*/ 1864897 w 4096396"/>
                  <a:gd name="connsiteY2" fmla="*/ 389988 h 1088239"/>
                  <a:gd name="connsiteX3" fmla="*/ 2623196 w 4096396"/>
                  <a:gd name="connsiteY3" fmla="*/ 114930 h 1088239"/>
                  <a:gd name="connsiteX4" fmla="*/ 4096396 w 4096396"/>
                  <a:gd name="connsiteY4" fmla="*/ 35087 h 1088239"/>
                  <a:gd name="connsiteX0" fmla="*/ 0 w 4096396"/>
                  <a:gd name="connsiteY0" fmla="*/ 1088239 h 1088239"/>
                  <a:gd name="connsiteX1" fmla="*/ 1176867 w 4096396"/>
                  <a:gd name="connsiteY1" fmla="*/ 664906 h 1088239"/>
                  <a:gd name="connsiteX2" fmla="*/ 2623196 w 4096396"/>
                  <a:gd name="connsiteY2" fmla="*/ 114930 h 1088239"/>
                  <a:gd name="connsiteX3" fmla="*/ 4096396 w 4096396"/>
                  <a:gd name="connsiteY3" fmla="*/ 35087 h 1088239"/>
                  <a:gd name="connsiteX0" fmla="*/ 0 w 4096396"/>
                  <a:gd name="connsiteY0" fmla="*/ 1088239 h 1088239"/>
                  <a:gd name="connsiteX1" fmla="*/ 1608814 w 4096396"/>
                  <a:gd name="connsiteY1" fmla="*/ 475739 h 1088239"/>
                  <a:gd name="connsiteX2" fmla="*/ 2623196 w 4096396"/>
                  <a:gd name="connsiteY2" fmla="*/ 114930 h 1088239"/>
                  <a:gd name="connsiteX3" fmla="*/ 4096396 w 4096396"/>
                  <a:gd name="connsiteY3" fmla="*/ 35087 h 1088239"/>
                  <a:gd name="connsiteX0" fmla="*/ 0 w 4096396"/>
                  <a:gd name="connsiteY0" fmla="*/ 1088239 h 1088239"/>
                  <a:gd name="connsiteX1" fmla="*/ 1608814 w 4096396"/>
                  <a:gd name="connsiteY1" fmla="*/ 475739 h 1088239"/>
                  <a:gd name="connsiteX2" fmla="*/ 2623196 w 4096396"/>
                  <a:gd name="connsiteY2" fmla="*/ 114930 h 1088239"/>
                  <a:gd name="connsiteX3" fmla="*/ 4096396 w 4096396"/>
                  <a:gd name="connsiteY3" fmla="*/ 35087 h 1088239"/>
                  <a:gd name="connsiteX0" fmla="*/ 0 w 4096396"/>
                  <a:gd name="connsiteY0" fmla="*/ 1088239 h 1088239"/>
                  <a:gd name="connsiteX1" fmla="*/ 1608814 w 4096396"/>
                  <a:gd name="connsiteY1" fmla="*/ 475739 h 1088239"/>
                  <a:gd name="connsiteX2" fmla="*/ 2623196 w 4096396"/>
                  <a:gd name="connsiteY2" fmla="*/ 114930 h 1088239"/>
                  <a:gd name="connsiteX3" fmla="*/ 4096396 w 4096396"/>
                  <a:gd name="connsiteY3" fmla="*/ 35087 h 1088239"/>
                  <a:gd name="connsiteX0" fmla="*/ 0 w 4096396"/>
                  <a:gd name="connsiteY0" fmla="*/ 1088239 h 1088239"/>
                  <a:gd name="connsiteX1" fmla="*/ 1608814 w 4096396"/>
                  <a:gd name="connsiteY1" fmla="*/ 475739 h 1088239"/>
                  <a:gd name="connsiteX2" fmla="*/ 2623196 w 4096396"/>
                  <a:gd name="connsiteY2" fmla="*/ 114930 h 1088239"/>
                  <a:gd name="connsiteX3" fmla="*/ 4096396 w 4096396"/>
                  <a:gd name="connsiteY3" fmla="*/ 35087 h 1088239"/>
                </a:gdLst>
                <a:ahLst/>
                <a:cxnLst>
                  <a:cxn ang="0">
                    <a:pos x="connsiteX0" y="connsiteY0"/>
                  </a:cxn>
                  <a:cxn ang="0">
                    <a:pos x="connsiteX1" y="connsiteY1"/>
                  </a:cxn>
                  <a:cxn ang="0">
                    <a:pos x="connsiteX2" y="connsiteY2"/>
                  </a:cxn>
                  <a:cxn ang="0">
                    <a:pos x="connsiteX3" y="connsiteY3"/>
                  </a:cxn>
                </a:cxnLst>
                <a:rect l="l" t="t" r="r" b="b"/>
                <a:pathLst>
                  <a:path w="4096396" h="1088239">
                    <a:moveTo>
                      <a:pt x="0" y="1088239"/>
                    </a:moveTo>
                    <a:cubicBezTo>
                      <a:pt x="454378" y="997222"/>
                      <a:pt x="1174656" y="659784"/>
                      <a:pt x="1608814" y="475739"/>
                    </a:cubicBezTo>
                    <a:cubicBezTo>
                      <a:pt x="2042972" y="291694"/>
                      <a:pt x="2136608" y="219900"/>
                      <a:pt x="2623196" y="114930"/>
                    </a:cubicBezTo>
                    <a:cubicBezTo>
                      <a:pt x="3027560" y="0"/>
                      <a:pt x="3605329" y="61701"/>
                      <a:pt x="4096396" y="3508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cxnSp>
            <p:nvCxnSpPr>
              <p:cNvPr id="16" name="Straight Arrow Connector 15"/>
              <p:cNvCxnSpPr/>
              <p:nvPr/>
            </p:nvCxnSpPr>
            <p:spPr>
              <a:xfrm rot="10800000" flipV="1">
                <a:off x="4929084" y="2770374"/>
                <a:ext cx="1515532" cy="855134"/>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477000" y="2286000"/>
                <a:ext cx="1600200" cy="1271204"/>
              </a:xfrm>
              <a:prstGeom prst="rect">
                <a:avLst/>
              </a:prstGeom>
              <a:noFill/>
            </p:spPr>
            <p:txBody>
              <a:bodyPr wrap="square" rtlCol="0">
                <a:spAutoFit/>
              </a:bodyPr>
              <a:lstStyle/>
              <a:p>
                <a:r>
                  <a:rPr lang="en-US" sz="1600" dirty="0">
                    <a:solidFill>
                      <a:srgbClr val="0000FF"/>
                    </a:solidFill>
                    <a:latin typeface="Arial Narrow"/>
                    <a:cs typeface="Arial Narrow"/>
                  </a:rPr>
                  <a:t>Non-scalable systems reach a plateau of performance where adding new processors does not add incremental performance (Relational and Graph)</a:t>
                </a:r>
              </a:p>
            </p:txBody>
          </p:sp>
          <p:sp>
            <p:nvSpPr>
              <p:cNvPr id="19" name="TextBox 18"/>
              <p:cNvSpPr txBox="1"/>
              <p:nvPr/>
            </p:nvSpPr>
            <p:spPr>
              <a:xfrm>
                <a:off x="3505200" y="1676400"/>
                <a:ext cx="1940339" cy="872395"/>
              </a:xfrm>
              <a:prstGeom prst="rect">
                <a:avLst/>
              </a:prstGeom>
              <a:noFill/>
            </p:spPr>
            <p:txBody>
              <a:bodyPr wrap="square" rtlCol="0">
                <a:spAutoFit/>
              </a:bodyPr>
              <a:lstStyle/>
              <a:p>
                <a:pPr algn="ctr"/>
                <a:r>
                  <a:rPr lang="en-US" sz="1600" dirty="0">
                    <a:solidFill>
                      <a:srgbClr val="0000FF"/>
                    </a:solidFill>
                    <a:latin typeface="Arial Narrow"/>
                    <a:cs typeface="Arial Narrow"/>
                  </a:rPr>
                  <a:t>Linear scalable architectures provide a constant rate of additional performance as the number of processors increases</a:t>
                </a:r>
              </a:p>
            </p:txBody>
          </p:sp>
          <p:sp>
            <p:nvSpPr>
              <p:cNvPr id="20" name="TextBox 19"/>
              <p:cNvSpPr txBox="1"/>
              <p:nvPr/>
            </p:nvSpPr>
            <p:spPr>
              <a:xfrm rot="19991833">
                <a:off x="3055136" y="3279713"/>
                <a:ext cx="1095830" cy="324033"/>
              </a:xfrm>
              <a:prstGeom prst="rect">
                <a:avLst/>
              </a:prstGeom>
              <a:noFill/>
              <a:ln>
                <a:noFill/>
              </a:ln>
            </p:spPr>
            <p:txBody>
              <a:bodyPr wrap="none" rtlCol="0">
                <a:spAutoFit/>
              </a:bodyPr>
              <a:lstStyle/>
              <a:p>
                <a:r>
                  <a:rPr lang="en-US" sz="2000" b="1" dirty="0">
                    <a:solidFill>
                      <a:srgbClr val="008000"/>
                    </a:solidFill>
                    <a:latin typeface="Arial Narrow"/>
                    <a:cs typeface="Arial Narrow"/>
                  </a:rPr>
                  <a:t>Linear Scalable</a:t>
                </a:r>
              </a:p>
            </p:txBody>
          </p:sp>
          <p:sp>
            <p:nvSpPr>
              <p:cNvPr id="21" name="TextBox 20"/>
              <p:cNvSpPr txBox="1"/>
              <p:nvPr/>
            </p:nvSpPr>
            <p:spPr>
              <a:xfrm rot="20895667">
                <a:off x="4259399" y="3756444"/>
                <a:ext cx="962083" cy="324033"/>
              </a:xfrm>
              <a:prstGeom prst="rect">
                <a:avLst/>
              </a:prstGeom>
              <a:noFill/>
              <a:ln>
                <a:noFill/>
              </a:ln>
            </p:spPr>
            <p:txBody>
              <a:bodyPr wrap="none" rtlCol="0">
                <a:spAutoFit/>
              </a:bodyPr>
              <a:lstStyle/>
              <a:p>
                <a:r>
                  <a:rPr lang="en-US" sz="2000" b="1" dirty="0">
                    <a:solidFill>
                      <a:srgbClr val="FF0000"/>
                    </a:solidFill>
                    <a:latin typeface="Arial Narrow"/>
                    <a:cs typeface="Arial Narrow"/>
                  </a:rPr>
                  <a:t>Non-Scalable</a:t>
                </a:r>
              </a:p>
            </p:txBody>
          </p:sp>
          <p:cxnSp>
            <p:nvCxnSpPr>
              <p:cNvPr id="15" name="Straight Arrow Connector 14"/>
              <p:cNvCxnSpPr>
                <a:stCxn id="19" idx="2"/>
              </p:cNvCxnSpPr>
              <p:nvPr/>
            </p:nvCxnSpPr>
            <p:spPr>
              <a:xfrm>
                <a:off x="4475370" y="2548795"/>
                <a:ext cx="249030" cy="499205"/>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cxnSp>
          <p:nvCxnSpPr>
            <p:cNvPr id="22" name="Straight Connector 21"/>
            <p:cNvCxnSpPr>
              <a:stCxn id="14" idx="0"/>
            </p:cNvCxnSpPr>
            <p:nvPr/>
          </p:nvCxnSpPr>
          <p:spPr>
            <a:xfrm flipV="1">
              <a:off x="1828800" y="2362200"/>
              <a:ext cx="4191000" cy="22098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684212" y="5828197"/>
            <a:ext cx="11128046" cy="307777"/>
          </a:xfrm>
          <a:prstGeom prst="rect">
            <a:avLst/>
          </a:prstGeom>
          <a:noFill/>
        </p:spPr>
        <p:txBody>
          <a:bodyPr vert="horz" wrap="none" lIns="0" tIns="0" rIns="0" bIns="0" rtlCol="0" anchor="t" anchorCtr="0">
            <a:spAutoFit/>
          </a:bodyPr>
          <a:lstStyle/>
          <a:p>
            <a:pPr>
              <a:buClr>
                <a:schemeClr val="tx2"/>
              </a:buClr>
            </a:pPr>
            <a:r>
              <a:rPr lang="en-US" sz="2000" dirty="0"/>
              <a:t>Unlike most RDBMS systems, both Data Lakes and Data Hubs have inherent horizontal scalability</a:t>
            </a:r>
          </a:p>
        </p:txBody>
      </p:sp>
    </p:spTree>
    <p:extLst>
      <p:ext uri="{BB962C8B-B14F-4D97-AF65-F5344CB8AC3E}">
        <p14:creationId xmlns:p14="http://schemas.microsoft.com/office/powerpoint/2010/main" val="590799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393165" y="589200"/>
            <a:ext cx="4939248" cy="584640"/>
          </a:xfrm>
          <a:prstGeom prst="rect">
            <a:avLst/>
          </a:prstGeom>
        </p:spPr>
        <p:txBody>
          <a:bodyPr lIns="121879" tIns="121879" rIns="121879" bIns="121879" anchor="t" anchorCtr="0">
            <a:noAutofit/>
          </a:bodyPr>
          <a:lstStyle/>
          <a:p>
            <a:r>
              <a:rPr lang="en" b="1" dirty="0"/>
              <a:t>Data Lake</a:t>
            </a:r>
            <a:r>
              <a:rPr lang="en-US" b="1" dirty="0"/>
              <a:t> Definition</a:t>
            </a:r>
            <a:endParaRPr lang="en" b="1" dirty="0"/>
          </a:p>
        </p:txBody>
      </p:sp>
      <p:sp>
        <p:nvSpPr>
          <p:cNvPr id="78" name="Shape 78"/>
          <p:cNvSpPr txBox="1">
            <a:spLocks noGrp="1"/>
          </p:cNvSpPr>
          <p:nvPr>
            <p:ph idx="1"/>
          </p:nvPr>
        </p:nvSpPr>
        <p:spPr>
          <a:xfrm>
            <a:off x="608013" y="1905000"/>
            <a:ext cx="10744200" cy="1473200"/>
          </a:xfrm>
          <a:prstGeom prst="rect">
            <a:avLst/>
          </a:prstGeom>
        </p:spPr>
        <p:txBody>
          <a:bodyPr lIns="121879" tIns="121879" rIns="121879" bIns="121879" anchor="t" anchorCtr="0">
            <a:noAutofit/>
          </a:bodyPr>
          <a:lstStyle/>
          <a:p>
            <a:r>
              <a:rPr lang="en" sz="3600" i="1" dirty="0">
                <a:solidFill>
                  <a:srgbClr val="222222"/>
                </a:solidFill>
                <a:highlight>
                  <a:srgbClr val="FFFFFF"/>
                </a:highlight>
              </a:rPr>
              <a:t>A storage repository that holds a </a:t>
            </a:r>
            <a:r>
              <a:rPr lang="en" sz="3600" b="1" i="1" dirty="0">
                <a:solidFill>
                  <a:srgbClr val="222222"/>
                </a:solidFill>
                <a:highlight>
                  <a:srgbClr val="FFFFFF"/>
                </a:highlight>
              </a:rPr>
              <a:t>vast</a:t>
            </a:r>
            <a:r>
              <a:rPr lang="en" sz="3600" i="1" dirty="0">
                <a:solidFill>
                  <a:srgbClr val="222222"/>
                </a:solidFill>
                <a:highlight>
                  <a:srgbClr val="FFFFFF"/>
                </a:highlight>
              </a:rPr>
              <a:t> amount of </a:t>
            </a:r>
            <a:r>
              <a:rPr lang="en" sz="3600" b="1" i="1" dirty="0">
                <a:solidFill>
                  <a:srgbClr val="222222"/>
                </a:solidFill>
                <a:highlight>
                  <a:srgbClr val="FFFFFF"/>
                </a:highlight>
              </a:rPr>
              <a:t>raw</a:t>
            </a:r>
            <a:r>
              <a:rPr lang="en" sz="3600" i="1" dirty="0">
                <a:solidFill>
                  <a:srgbClr val="222222"/>
                </a:solidFill>
                <a:highlight>
                  <a:srgbClr val="FFFFFF"/>
                </a:highlight>
              </a:rPr>
              <a:t> data in its </a:t>
            </a:r>
            <a:r>
              <a:rPr lang="en" sz="3600" b="1" i="1" dirty="0">
                <a:solidFill>
                  <a:srgbClr val="222222"/>
                </a:solidFill>
                <a:highlight>
                  <a:srgbClr val="FFFFFF"/>
                </a:highlight>
              </a:rPr>
              <a:t>native format</a:t>
            </a:r>
            <a:r>
              <a:rPr lang="en" sz="3600" i="1" dirty="0">
                <a:solidFill>
                  <a:srgbClr val="222222"/>
                </a:solidFill>
                <a:highlight>
                  <a:srgbClr val="FFFFFF"/>
                </a:highlight>
              </a:rPr>
              <a:t> until it is needed.</a:t>
            </a:r>
          </a:p>
        </p:txBody>
      </p:sp>
      <p:cxnSp>
        <p:nvCxnSpPr>
          <p:cNvPr id="79" name="Shape 79"/>
          <p:cNvCxnSpPr/>
          <p:nvPr/>
        </p:nvCxnSpPr>
        <p:spPr>
          <a:xfrm flipH="1">
            <a:off x="8075612" y="1371600"/>
            <a:ext cx="378701" cy="771200"/>
          </a:xfrm>
          <a:prstGeom prst="straightConnector1">
            <a:avLst/>
          </a:prstGeom>
          <a:noFill/>
          <a:ln w="38100" cap="flat" cmpd="sng">
            <a:solidFill>
              <a:srgbClr val="0000FF"/>
            </a:solidFill>
            <a:prstDash val="solid"/>
            <a:round/>
            <a:headEnd type="none" w="lg" len="lg"/>
            <a:tailEnd type="triangle" w="lg" len="lg"/>
          </a:ln>
        </p:spPr>
      </p:cxnSp>
      <p:sp>
        <p:nvSpPr>
          <p:cNvPr id="80" name="Shape 80"/>
          <p:cNvSpPr txBox="1"/>
          <p:nvPr/>
        </p:nvSpPr>
        <p:spPr>
          <a:xfrm>
            <a:off x="5942012" y="5867400"/>
            <a:ext cx="5562600" cy="532800"/>
          </a:xfrm>
          <a:prstGeom prst="rect">
            <a:avLst/>
          </a:prstGeom>
          <a:noFill/>
          <a:ln>
            <a:noFill/>
          </a:ln>
        </p:spPr>
        <p:txBody>
          <a:bodyPr lIns="121879" tIns="121879" rIns="121879" bIns="121879" anchor="t" anchorCtr="0">
            <a:noAutofit/>
          </a:bodyPr>
          <a:lstStyle/>
          <a:p>
            <a:r>
              <a:rPr lang="en" sz="1800" dirty="0">
                <a:solidFill>
                  <a:schemeClr val="bg1">
                    <a:lumMod val="50000"/>
                  </a:schemeClr>
                </a:solidFill>
              </a:rPr>
              <a:t>http://searchaws.techtarget.com/definition/data-lake</a:t>
            </a:r>
          </a:p>
        </p:txBody>
      </p:sp>
      <p:cxnSp>
        <p:nvCxnSpPr>
          <p:cNvPr id="81" name="Shape 81"/>
          <p:cNvCxnSpPr/>
          <p:nvPr/>
        </p:nvCxnSpPr>
        <p:spPr>
          <a:xfrm flipV="1">
            <a:off x="2665412" y="3124200"/>
            <a:ext cx="2514600" cy="1569800"/>
          </a:xfrm>
          <a:prstGeom prst="straightConnector1">
            <a:avLst/>
          </a:prstGeom>
          <a:noFill/>
          <a:ln w="38100" cap="flat" cmpd="sng">
            <a:solidFill>
              <a:srgbClr val="0000FF"/>
            </a:solidFill>
            <a:prstDash val="solid"/>
            <a:round/>
            <a:headEnd type="none" w="lg" len="lg"/>
            <a:tailEnd type="triangle" w="lg" len="lg"/>
          </a:ln>
        </p:spPr>
      </p:cxnSp>
      <p:cxnSp>
        <p:nvCxnSpPr>
          <p:cNvPr id="82" name="Shape 82"/>
          <p:cNvCxnSpPr/>
          <p:nvPr/>
        </p:nvCxnSpPr>
        <p:spPr>
          <a:xfrm flipH="1" flipV="1">
            <a:off x="1446212" y="3124200"/>
            <a:ext cx="762000" cy="1600200"/>
          </a:xfrm>
          <a:prstGeom prst="straightConnector1">
            <a:avLst/>
          </a:prstGeom>
          <a:noFill/>
          <a:ln w="38100" cap="flat" cmpd="sng">
            <a:solidFill>
              <a:srgbClr val="0000FF"/>
            </a:solidFill>
            <a:prstDash val="solid"/>
            <a:round/>
            <a:headEnd type="none" w="lg" len="lg"/>
            <a:tailEnd type="triangle" w="lg" len="lg"/>
          </a:ln>
        </p:spPr>
      </p:cxnSp>
      <p:sp>
        <p:nvSpPr>
          <p:cNvPr id="83" name="Shape 83"/>
          <p:cNvSpPr txBox="1"/>
          <p:nvPr/>
        </p:nvSpPr>
        <p:spPr>
          <a:xfrm>
            <a:off x="8228012" y="838200"/>
            <a:ext cx="2257412" cy="532800"/>
          </a:xfrm>
          <a:prstGeom prst="rect">
            <a:avLst/>
          </a:prstGeom>
          <a:noFill/>
          <a:ln>
            <a:noFill/>
          </a:ln>
        </p:spPr>
        <p:txBody>
          <a:bodyPr lIns="121879" tIns="121879" rIns="121879" bIns="121879" anchor="t" anchorCtr="0">
            <a:noAutofit/>
          </a:bodyPr>
          <a:lstStyle/>
          <a:p>
            <a:r>
              <a:rPr lang="en" dirty="0"/>
              <a:t>~10 TB  and up</a:t>
            </a:r>
          </a:p>
        </p:txBody>
      </p:sp>
      <p:sp>
        <p:nvSpPr>
          <p:cNvPr id="84" name="Shape 84"/>
          <p:cNvSpPr txBox="1"/>
          <p:nvPr/>
        </p:nvSpPr>
        <p:spPr>
          <a:xfrm>
            <a:off x="802458" y="4784232"/>
            <a:ext cx="5596754" cy="1616567"/>
          </a:xfrm>
          <a:prstGeom prst="rect">
            <a:avLst/>
          </a:prstGeom>
          <a:noFill/>
          <a:ln>
            <a:noFill/>
          </a:ln>
        </p:spPr>
        <p:txBody>
          <a:bodyPr lIns="121879" tIns="121879" rIns="121879" bIns="121879" anchor="t" anchorCtr="0">
            <a:noAutofit/>
          </a:bodyPr>
          <a:lstStyle/>
          <a:p>
            <a:r>
              <a:rPr lang="en-US" sz="2000" dirty="0"/>
              <a:t>Examples of raw native format:</a:t>
            </a:r>
          </a:p>
          <a:p>
            <a:pPr marL="342900" indent="-342900">
              <a:buFont typeface="Arial"/>
              <a:buChar char="•"/>
            </a:pPr>
            <a:r>
              <a:rPr lang="en-US" sz="2000" dirty="0"/>
              <a:t>D</a:t>
            </a:r>
            <a:r>
              <a:rPr lang="en" sz="2000" dirty="0"/>
              <a:t>ump of data from </a:t>
            </a:r>
            <a:r>
              <a:rPr lang="en-US" sz="2000" dirty="0"/>
              <a:t>an </a:t>
            </a:r>
            <a:r>
              <a:rPr lang="en" sz="2000" dirty="0"/>
              <a:t>RDBMS i</a:t>
            </a:r>
            <a:r>
              <a:rPr lang="en-US" sz="2000" dirty="0"/>
              <a:t>n</a:t>
            </a:r>
            <a:r>
              <a:rPr lang="en" sz="2000" dirty="0"/>
              <a:t> csv format</a:t>
            </a:r>
            <a:endParaRPr lang="en-US" sz="2000" dirty="0"/>
          </a:p>
          <a:p>
            <a:pPr marL="342900" indent="-342900">
              <a:buFont typeface="Arial"/>
              <a:buChar char="•"/>
            </a:pPr>
            <a:r>
              <a:rPr lang="en-US" sz="2000" dirty="0"/>
              <a:t>Export data with many numeric codes</a:t>
            </a:r>
          </a:p>
          <a:p>
            <a:pPr marL="342900" indent="-342900">
              <a:buFont typeface="Arial"/>
              <a:buChar char="•"/>
            </a:pPr>
            <a:r>
              <a:rPr lang="en-US" sz="2000" dirty="0"/>
              <a:t>L</a:t>
            </a:r>
            <a:r>
              <a:rPr lang="en" sz="2000" dirty="0"/>
              <a:t>og files</a:t>
            </a:r>
          </a:p>
        </p:txBody>
      </p:sp>
    </p:spTree>
    <p:extLst>
      <p:ext uri="{BB962C8B-B14F-4D97-AF65-F5344CB8AC3E}">
        <p14:creationId xmlns:p14="http://schemas.microsoft.com/office/powerpoint/2010/main" val="2914007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261283" y="381000"/>
            <a:ext cx="6553199" cy="762000"/>
          </a:xfrm>
          <a:prstGeom prst="rect">
            <a:avLst/>
          </a:prstGeom>
        </p:spPr>
        <p:txBody>
          <a:bodyPr lIns="121879" tIns="121879" rIns="121879" bIns="121879" anchor="t" anchorCtr="0">
            <a:noAutofit/>
          </a:bodyPr>
          <a:lstStyle/>
          <a:p>
            <a:r>
              <a:rPr lang="en" b="1" dirty="0"/>
              <a:t>Data Lake Assumptions</a:t>
            </a:r>
          </a:p>
        </p:txBody>
      </p:sp>
      <p:sp>
        <p:nvSpPr>
          <p:cNvPr id="90" name="Shape 90"/>
          <p:cNvSpPr txBox="1">
            <a:spLocks noGrp="1"/>
          </p:cNvSpPr>
          <p:nvPr>
            <p:ph idx="1"/>
          </p:nvPr>
        </p:nvSpPr>
        <p:spPr>
          <a:xfrm>
            <a:off x="227012" y="1219200"/>
            <a:ext cx="11506200" cy="5105400"/>
          </a:xfrm>
          <a:prstGeom prst="rect">
            <a:avLst/>
          </a:prstGeom>
        </p:spPr>
        <p:txBody>
          <a:bodyPr lIns="121879" tIns="121879" rIns="121879" bIns="121879" anchor="t" anchorCtr="0">
            <a:noAutofit/>
          </a:bodyPr>
          <a:lstStyle/>
          <a:p>
            <a:pPr marL="647646" indent="-342900">
              <a:lnSpc>
                <a:spcPct val="80000"/>
              </a:lnSpc>
              <a:buFont typeface="Arial"/>
              <a:buChar char="•"/>
            </a:pPr>
            <a:r>
              <a:rPr lang="en" sz="2800" dirty="0"/>
              <a:t>S</a:t>
            </a:r>
            <a:r>
              <a:rPr lang="en-US" sz="2800" dirty="0"/>
              <a:t>c</a:t>
            </a:r>
            <a:r>
              <a:rPr lang="en" sz="2800" dirty="0"/>
              <a:t>ale-out architecture</a:t>
            </a:r>
            <a:endParaRPr lang="en-US" sz="2800" dirty="0"/>
          </a:p>
          <a:p>
            <a:pPr marL="1278582" lvl="1" indent="-342900">
              <a:lnSpc>
                <a:spcPct val="80000"/>
              </a:lnSpc>
              <a:buFont typeface="Arial"/>
              <a:buChar char="•"/>
            </a:pPr>
            <a:r>
              <a:rPr lang="en" sz="2400" dirty="0"/>
              <a:t>Adding more data won't slow down</a:t>
            </a:r>
            <a:r>
              <a:rPr lang="en-US" sz="2400" dirty="0"/>
              <a:t> reads</a:t>
            </a:r>
          </a:p>
          <a:p>
            <a:pPr marL="1278582" lvl="1" indent="-342900">
              <a:lnSpc>
                <a:spcPct val="80000"/>
              </a:lnSpc>
              <a:buFont typeface="Arial"/>
              <a:buChar char="•"/>
            </a:pPr>
            <a:r>
              <a:rPr lang="en" sz="2400" dirty="0"/>
              <a:t>No "joins"</a:t>
            </a:r>
            <a:r>
              <a:rPr lang="en-US" sz="2400" dirty="0"/>
              <a:t> are ever used to access data</a:t>
            </a:r>
            <a:endParaRPr lang="en" sz="2400" dirty="0"/>
          </a:p>
          <a:p>
            <a:pPr marL="647646" indent="-342900">
              <a:lnSpc>
                <a:spcPct val="80000"/>
              </a:lnSpc>
              <a:buFont typeface="Arial"/>
              <a:buChar char="•"/>
            </a:pPr>
            <a:r>
              <a:rPr lang="en" sz="2800" dirty="0"/>
              <a:t>Consistency</a:t>
            </a:r>
            <a:endParaRPr lang="en-US" sz="2800" dirty="0"/>
          </a:p>
          <a:p>
            <a:pPr marL="1278582" lvl="1" indent="-342900">
              <a:lnSpc>
                <a:spcPct val="80000"/>
              </a:lnSpc>
              <a:buFont typeface="Arial"/>
              <a:buChar char="•"/>
            </a:pPr>
            <a:r>
              <a:rPr lang="en" sz="2400" dirty="0"/>
              <a:t>Consistent read and write performance, even under heavy load</a:t>
            </a:r>
          </a:p>
          <a:p>
            <a:pPr marL="647646" indent="-342900">
              <a:lnSpc>
                <a:spcPct val="80000"/>
              </a:lnSpc>
              <a:buFont typeface="Arial"/>
              <a:buChar char="•"/>
            </a:pPr>
            <a:r>
              <a:rPr lang="en" sz="2800" dirty="0"/>
              <a:t>High availability</a:t>
            </a:r>
            <a:r>
              <a:rPr lang="en-US" sz="2800" dirty="0"/>
              <a:t> and tunable replication</a:t>
            </a:r>
          </a:p>
          <a:p>
            <a:pPr marL="1278582" lvl="1" indent="-342900">
              <a:lnSpc>
                <a:spcPct val="80000"/>
              </a:lnSpc>
              <a:buFont typeface="Arial"/>
              <a:buChar char="•"/>
            </a:pPr>
            <a:r>
              <a:rPr lang="en" sz="2400" dirty="0"/>
              <a:t>Default replication factor = 3</a:t>
            </a:r>
            <a:endParaRPr lang="en-US" sz="2400" dirty="0"/>
          </a:p>
          <a:p>
            <a:pPr marL="647646" indent="-342900">
              <a:lnSpc>
                <a:spcPct val="80000"/>
              </a:lnSpc>
              <a:buFont typeface="Arial"/>
              <a:buChar char="•"/>
            </a:pPr>
            <a:r>
              <a:rPr lang="en" sz="2800" dirty="0"/>
              <a:t>No secondary indexes</a:t>
            </a:r>
          </a:p>
          <a:p>
            <a:pPr marL="647646" indent="-342900">
              <a:lnSpc>
                <a:spcPct val="80000"/>
              </a:lnSpc>
              <a:buFont typeface="Arial"/>
              <a:buChar char="•"/>
            </a:pPr>
            <a:r>
              <a:rPr lang="en" sz="2800" dirty="0"/>
              <a:t>Low cost</a:t>
            </a:r>
            <a:endParaRPr lang="en-US" sz="2800" dirty="0"/>
          </a:p>
          <a:p>
            <a:pPr marL="1278582" lvl="1" indent="-342900">
              <a:lnSpc>
                <a:spcPct val="80000"/>
              </a:lnSpc>
              <a:buFont typeface="Arial"/>
              <a:buChar char="•"/>
            </a:pPr>
            <a:r>
              <a:rPr lang="en" sz="2400" dirty="0"/>
              <a:t>$500/TB/year (Amazon S3 is at under $3</a:t>
            </a:r>
            <a:r>
              <a:rPr lang="en-US" sz="2400" dirty="0"/>
              <a:t>6</a:t>
            </a:r>
            <a:r>
              <a:rPr lang="en" sz="2400" dirty="0"/>
              <a:t>0/TB/year)</a:t>
            </a:r>
          </a:p>
        </p:txBody>
      </p:sp>
    </p:spTree>
    <p:extLst>
      <p:ext uri="{BB962C8B-B14F-4D97-AF65-F5344CB8AC3E}">
        <p14:creationId xmlns:p14="http://schemas.microsoft.com/office/powerpoint/2010/main" val="1463986881"/>
      </p:ext>
    </p:extLst>
  </p:cSld>
  <p:clrMapOvr>
    <a:masterClrMapping/>
  </p:clrMapOvr>
</p:sld>
</file>

<file path=ppt/theme/theme1.xml><?xml version="1.0" encoding="utf-8"?>
<a:theme xmlns:a="http://schemas.openxmlformats.org/drawingml/2006/main" name="2016 MarkLogic PPT Template">
  <a:themeElements>
    <a:clrScheme name="MarkLogic Colors">
      <a:dk1>
        <a:srgbClr val="010101"/>
      </a:dk1>
      <a:lt1>
        <a:sysClr val="window" lastClr="FFFFFF"/>
      </a:lt1>
      <a:dk2>
        <a:srgbClr val="D92231"/>
      </a:dk2>
      <a:lt2>
        <a:srgbClr val="FFFFFF"/>
      </a:lt2>
      <a:accent1>
        <a:srgbClr val="44499C"/>
      </a:accent1>
      <a:accent2>
        <a:srgbClr val="44499C"/>
      </a:accent2>
      <a:accent3>
        <a:srgbClr val="168DC9"/>
      </a:accent3>
      <a:accent4>
        <a:srgbClr val="149172"/>
      </a:accent4>
      <a:accent5>
        <a:srgbClr val="0295A8"/>
      </a:accent5>
      <a:accent6>
        <a:srgbClr val="004EA8"/>
      </a:accent6>
      <a:hlink>
        <a:srgbClr val="004EA8"/>
      </a:hlink>
      <a:folHlink>
        <a:srgbClr val="004EA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solidFill>
            <a:schemeClr val="tx1">
              <a:lumMod val="25000"/>
              <a:lumOff val="75000"/>
            </a:schemeClr>
          </a:solidFill>
        </a:ln>
        <a:effectLst/>
      </a:spPr>
      <a:bodyPr lIns="182880" tIns="91440" rIns="182880" bIns="91440" rtlCol="0" anchor="t" anchorCtr="0"/>
      <a:lstStyle>
        <a:defPPr>
          <a:defRPr sz="160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38100" cap="flat">
          <a:solidFill>
            <a:schemeClr val="tx1">
              <a:lumMod val="50000"/>
              <a:lumOff val="50000"/>
            </a:schemeClr>
          </a:solidFill>
          <a:tailEnd type="none" w="med" len="sm"/>
        </a:ln>
      </a:spPr>
      <a:bodyPr/>
      <a:lstStyle/>
      <a:style>
        <a:lnRef idx="2">
          <a:schemeClr val="accent1"/>
        </a:lnRef>
        <a:fillRef idx="0">
          <a:schemeClr val="accent1"/>
        </a:fillRef>
        <a:effectRef idx="1">
          <a:schemeClr val="accent1"/>
        </a:effectRef>
        <a:fontRef idx="minor">
          <a:schemeClr val="tx1"/>
        </a:fontRef>
      </a:style>
    </a:lnDef>
    <a:txDef>
      <a:spPr>
        <a:noFill/>
      </a:spPr>
      <a:bodyPr vert="horz" wrap="none" lIns="0" tIns="0" rIns="0" bIns="0" rtlCol="0" anchor="t" anchorCtr="0">
        <a:spAutoFit/>
      </a:bodyPr>
      <a:lstStyle>
        <a:defPPr>
          <a:buClr>
            <a:schemeClr val="tx2"/>
          </a:buCl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2016 MarkLogic PPT Template.potx</Template>
  <TotalTime>145164</TotalTime>
  <Words>3227</Words>
  <Application>Microsoft Macintosh PowerPoint</Application>
  <PresentationFormat>Custom</PresentationFormat>
  <Paragraphs>632</Paragraphs>
  <Slides>56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Arial Narrow</vt:lpstr>
      <vt:lpstr>Courier New</vt:lpstr>
      <vt:lpstr>Tahoma</vt:lpstr>
      <vt:lpstr>Wingdings</vt:lpstr>
      <vt:lpstr>2016 MarkLogic PPT Template</vt:lpstr>
      <vt:lpstr>Data Lakes vs. Data Hubs Which one is right for you? (v 2.2)</vt:lpstr>
      <vt:lpstr>Agenda</vt:lpstr>
      <vt:lpstr>How many people…</vt:lpstr>
      <vt:lpstr>Background for Dan McCreary</vt:lpstr>
      <vt:lpstr>Six Database Core Architecture Patterns</vt:lpstr>
      <vt:lpstr>Google Trends</vt:lpstr>
      <vt:lpstr>Horizontal Scalability</vt:lpstr>
      <vt:lpstr>Data Lake Definition</vt:lpstr>
      <vt:lpstr>Data Lake Assumptions</vt:lpstr>
      <vt:lpstr>Amazon S3 Pricing (Nov. 2016)</vt:lpstr>
      <vt:lpstr>Implemented with a distributed fault-tolerant parallel file systems</vt:lpstr>
      <vt:lpstr>Data Hub Definition</vt:lpstr>
      <vt:lpstr>Data Flow Comparison</vt:lpstr>
      <vt:lpstr>Sample Data Hub Data Flow Diagram</vt:lpstr>
      <vt:lpstr>AI Driven Strategies</vt:lpstr>
      <vt:lpstr>How do data lakes answer the question…</vt:lpstr>
      <vt:lpstr>Seven Levels of Semantics</vt:lpstr>
      <vt:lpstr>Resource Description Format</vt:lpstr>
      <vt:lpstr>The Semantic Spectrum</vt:lpstr>
      <vt:lpstr>It's About Building Integrated Views</vt:lpstr>
      <vt:lpstr>100% Failure Rate</vt:lpstr>
      <vt:lpstr>What they both have in common</vt:lpstr>
      <vt:lpstr>Shared Nothing Architecture</vt:lpstr>
      <vt:lpstr>Fallacies of Distributed Computing</vt:lpstr>
      <vt:lpstr>Data Hub Philosophy</vt:lpstr>
      <vt:lpstr>Document-Centric Data Hubs</vt:lpstr>
      <vt:lpstr>What is an Enterprise Canonical Model?</vt:lpstr>
      <vt:lpstr>Many-Component Specialized DB Cost Model</vt:lpstr>
      <vt:lpstr>Traditional EDW (and ODS) Pain Points</vt:lpstr>
      <vt:lpstr>Challenges with ETL</vt:lpstr>
      <vt:lpstr>Ideal NoSQL Cost Model</vt:lpstr>
      <vt:lpstr>Why Use a Document Store?</vt:lpstr>
      <vt:lpstr>How are Document-Centric Data Hubs Different?</vt:lpstr>
      <vt:lpstr>Three Functions – One Cluster – One Set of APIs</vt:lpstr>
      <vt:lpstr>Data Storage Cost Models</vt:lpstr>
      <vt:lpstr>Comparison of Normal vs. Denormal Forms</vt:lpstr>
      <vt:lpstr>Sample Data Hub Data Flow Diagram</vt:lpstr>
      <vt:lpstr>Definitions</vt:lpstr>
      <vt:lpstr>Reference Data</vt:lpstr>
      <vt:lpstr>How to build semantically useful systems?</vt:lpstr>
      <vt:lpstr>Content Enrichment</vt:lpstr>
      <vt:lpstr>Reference Data Enrichment Services</vt:lpstr>
      <vt:lpstr>Data "Opaqueness"</vt:lpstr>
      <vt:lpstr>Data Analyzer / Data Profiler</vt:lpstr>
      <vt:lpstr>Avoid Data Archaeology</vt:lpstr>
      <vt:lpstr>"Semantics" vs. "semantics"</vt:lpstr>
      <vt:lpstr>The Role of Search</vt:lpstr>
      <vt:lpstr>Applications tightly coupled to  database</vt:lpstr>
      <vt:lpstr>Metcalf's Law</vt:lpstr>
      <vt:lpstr>Lower Incremental Costs</vt:lpstr>
      <vt:lpstr>Role of the Solution Architect</vt:lpstr>
      <vt:lpstr>Architecture Tradeoff and Analysis Method (ATAM)</vt:lpstr>
      <vt:lpstr>Architecture Tradeoff and Analysis Method (ATAM)</vt:lpstr>
      <vt:lpstr>Quality Attribute Tree </vt:lpstr>
      <vt:lpstr>Summary</vt:lpstr>
      <vt:lpstr>Further Reading and Questions</vt:lpstr>
    </vt:vector>
  </TitlesOfParts>
  <Manager/>
  <Company>MarkLogic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Enterprise NoSQL</dc:title>
  <dc:subject/>
  <dc:creator>Alicia Saia</dc:creator>
  <cp:keywords/>
  <dc:description/>
  <cp:lastModifiedBy>Dan McCreary</cp:lastModifiedBy>
  <cp:revision>1025</cp:revision>
  <cp:lastPrinted>2014-12-11T15:43:08Z</cp:lastPrinted>
  <dcterms:created xsi:type="dcterms:W3CDTF">2013-10-21T14:39:33Z</dcterms:created>
  <dcterms:modified xsi:type="dcterms:W3CDTF">2024-02-03T20:43:18Z</dcterms:modified>
  <cp:category/>
</cp:coreProperties>
</file>